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7" r:id="rId18"/>
    <p:sldId id="330" r:id="rId19"/>
    <p:sldId id="331" r:id="rId20"/>
    <p:sldId id="332" r:id="rId21"/>
    <p:sldId id="333" r:id="rId22"/>
    <p:sldId id="334" r:id="rId23"/>
    <p:sldId id="33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  <a:srgbClr val="EEA904"/>
    <a:srgbClr val="EEEEEE"/>
    <a:srgbClr val="E6E6E6"/>
    <a:srgbClr val="A0A0A0"/>
    <a:srgbClr val="F2BD3E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FD26E-61F1-4F29-979F-384287EA0BF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6F1B19D-E51C-451A-970C-4EE78417FD4C}">
      <dgm:prSet phldrT="[Text]"/>
      <dgm:spPr>
        <a:solidFill>
          <a:srgbClr val="0000CC"/>
        </a:solidFill>
      </dgm:spPr>
      <dgm:t>
        <a:bodyPr/>
        <a:lstStyle/>
        <a:p>
          <a:r>
            <a:rPr lang="en-US" b="1" dirty="0" smtClean="0">
              <a:latin typeface="Cambria" panose="02040503050406030204" pitchFamily="18" charset="0"/>
            </a:rPr>
            <a:t>Form 470</a:t>
          </a:r>
          <a:endParaRPr lang="en-US" b="1" dirty="0">
            <a:latin typeface="Cambria" panose="02040503050406030204" pitchFamily="18" charset="0"/>
          </a:endParaRPr>
        </a:p>
      </dgm:t>
    </dgm:pt>
    <dgm:pt modelId="{121D3855-D0CB-4779-8B07-40B0E7AA95A4}" type="parTrans" cxnId="{62C8CBD9-C640-460D-B0BA-BF1216571D16}">
      <dgm:prSet/>
      <dgm:spPr/>
      <dgm:t>
        <a:bodyPr/>
        <a:lstStyle/>
        <a:p>
          <a:endParaRPr lang="en-US"/>
        </a:p>
      </dgm:t>
    </dgm:pt>
    <dgm:pt modelId="{E6226E69-07A4-40EF-817E-A26697A9474D}" type="sibTrans" cxnId="{62C8CBD9-C640-460D-B0BA-BF1216571D16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CC8C8D01-208B-42DC-BC7A-B164051E5187}">
      <dgm:prSet phldrT="[Text]"/>
      <dgm:spPr>
        <a:solidFill>
          <a:srgbClr val="0EA251"/>
        </a:solidFill>
      </dgm:spPr>
      <dgm:t>
        <a:bodyPr/>
        <a:lstStyle/>
        <a:p>
          <a:r>
            <a:rPr lang="en-US" b="1" dirty="0" smtClean="0">
              <a:latin typeface="Cambria" panose="02040503050406030204" pitchFamily="18" charset="0"/>
            </a:rPr>
            <a:t>Form 471</a:t>
          </a:r>
          <a:endParaRPr lang="en-US" b="1" dirty="0">
            <a:latin typeface="Cambria" panose="02040503050406030204" pitchFamily="18" charset="0"/>
          </a:endParaRPr>
        </a:p>
      </dgm:t>
    </dgm:pt>
    <dgm:pt modelId="{A394371D-9394-49E2-9679-E7AE32B9D7AF}" type="parTrans" cxnId="{C893805F-C043-4DCF-B8F8-85DF19F6F601}">
      <dgm:prSet/>
      <dgm:spPr/>
      <dgm:t>
        <a:bodyPr/>
        <a:lstStyle/>
        <a:p>
          <a:endParaRPr lang="en-US"/>
        </a:p>
      </dgm:t>
    </dgm:pt>
    <dgm:pt modelId="{EC3F2CE8-F8AF-40DC-95C9-F6F762A9178D}" type="sibTrans" cxnId="{C893805F-C043-4DCF-B8F8-85DF19F6F601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EA3AA747-BFE0-40C6-9406-C2E04CDB4247}">
      <dgm:prSet phldrT="[Text]"/>
      <dgm:spPr>
        <a:solidFill>
          <a:srgbClr val="FBB505"/>
        </a:solidFill>
      </dgm:spPr>
      <dgm:t>
        <a:bodyPr/>
        <a:lstStyle/>
        <a:p>
          <a:r>
            <a:rPr lang="en-US" b="1" dirty="0" smtClean="0">
              <a:latin typeface="Cambria" panose="02040503050406030204" pitchFamily="18" charset="0"/>
            </a:rPr>
            <a:t>Form 486</a:t>
          </a:r>
          <a:endParaRPr lang="en-US" b="1" dirty="0">
            <a:latin typeface="Cambria" panose="02040503050406030204" pitchFamily="18" charset="0"/>
          </a:endParaRPr>
        </a:p>
      </dgm:t>
    </dgm:pt>
    <dgm:pt modelId="{7770057F-AAA0-4B7F-9B7E-1EC4CD6F3F64}" type="parTrans" cxnId="{1804EDA2-7230-4AC7-977A-DE2AAFB42DE2}">
      <dgm:prSet/>
      <dgm:spPr/>
      <dgm:t>
        <a:bodyPr/>
        <a:lstStyle/>
        <a:p>
          <a:endParaRPr lang="en-US"/>
        </a:p>
      </dgm:t>
    </dgm:pt>
    <dgm:pt modelId="{C6867543-125F-4F20-99A8-74A30120D4B9}" type="sibTrans" cxnId="{1804EDA2-7230-4AC7-977A-DE2AAFB42DE2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2C60A901-B0C1-4883-A6AA-6706A1459751}">
      <dgm:prSet phldrT="[Text]"/>
      <dgm:spPr>
        <a:solidFill>
          <a:srgbClr val="A71937"/>
        </a:solidFill>
      </dgm:spPr>
      <dgm:t>
        <a:bodyPr/>
        <a:lstStyle/>
        <a:p>
          <a:r>
            <a:rPr lang="en-US" b="1" dirty="0" smtClean="0">
              <a:latin typeface="Cambria" panose="02040503050406030204" pitchFamily="18" charset="0"/>
            </a:rPr>
            <a:t>Form 472/474</a:t>
          </a:r>
          <a:endParaRPr lang="en-US" b="1" dirty="0">
            <a:latin typeface="Cambria" panose="02040503050406030204" pitchFamily="18" charset="0"/>
          </a:endParaRPr>
        </a:p>
      </dgm:t>
    </dgm:pt>
    <dgm:pt modelId="{73D8BEC3-FEB4-4B6E-9B2C-2445186F7704}" type="parTrans" cxnId="{7540E569-F7BB-4117-A371-5A72A9EF3EA8}">
      <dgm:prSet/>
      <dgm:spPr/>
      <dgm:t>
        <a:bodyPr/>
        <a:lstStyle/>
        <a:p>
          <a:endParaRPr lang="en-US"/>
        </a:p>
      </dgm:t>
    </dgm:pt>
    <dgm:pt modelId="{70F8546B-4867-46E2-A5BE-A930B7FB890A}" type="sibTrans" cxnId="{7540E569-F7BB-4117-A371-5A72A9EF3EA8}">
      <dgm:prSet/>
      <dgm:spPr/>
      <dgm:t>
        <a:bodyPr/>
        <a:lstStyle/>
        <a:p>
          <a:endParaRPr lang="en-US"/>
        </a:p>
      </dgm:t>
    </dgm:pt>
    <dgm:pt modelId="{6935C960-BCB4-47DB-BA86-BCBBD9DEF922}" type="pres">
      <dgm:prSet presAssocID="{C06FD26E-61F1-4F29-979F-384287EA0BFE}" presName="Name0" presStyleCnt="0">
        <dgm:presLayoutVars>
          <dgm:dir/>
          <dgm:resizeHandles val="exact"/>
        </dgm:presLayoutVars>
      </dgm:prSet>
      <dgm:spPr/>
    </dgm:pt>
    <dgm:pt modelId="{36A9144A-C7F7-4C03-A667-A426E00A6D8B}" type="pres">
      <dgm:prSet presAssocID="{B6F1B19D-E51C-451A-970C-4EE78417FD4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58A0B8-3001-427B-9A13-54069C3D1F54}" type="pres">
      <dgm:prSet presAssocID="{E6226E69-07A4-40EF-817E-A26697A9474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DFBEA702-8E4D-4752-A3E5-8A80AAD66D12}" type="pres">
      <dgm:prSet presAssocID="{E6226E69-07A4-40EF-817E-A26697A9474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41F0642-0476-427F-9D5F-80631659202D}" type="pres">
      <dgm:prSet presAssocID="{CC8C8D01-208B-42DC-BC7A-B164051E518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01FF1-0A4E-45BF-AB17-D88FD1C890D0}" type="pres">
      <dgm:prSet presAssocID="{EC3F2CE8-F8AF-40DC-95C9-F6F762A9178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3A3C4F8-711F-4C73-B7BC-B50D18035A26}" type="pres">
      <dgm:prSet presAssocID="{EC3F2CE8-F8AF-40DC-95C9-F6F762A9178D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8C1F5D1-F66E-4D46-80A8-C975EBC79CD5}" type="pres">
      <dgm:prSet presAssocID="{EA3AA747-BFE0-40C6-9406-C2E04CDB424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67D28-C9E3-4E3C-B526-C59397A88D67}" type="pres">
      <dgm:prSet presAssocID="{C6867543-125F-4F20-99A8-74A30120D4B9}" presName="sibTrans" presStyleLbl="sibTrans2D1" presStyleIdx="2" presStyleCnt="3"/>
      <dgm:spPr/>
      <dgm:t>
        <a:bodyPr/>
        <a:lstStyle/>
        <a:p>
          <a:endParaRPr lang="en-US"/>
        </a:p>
      </dgm:t>
    </dgm:pt>
    <dgm:pt modelId="{B7B92679-C521-4BAB-8A73-9BBEABA75FB7}" type="pres">
      <dgm:prSet presAssocID="{C6867543-125F-4F20-99A8-74A30120D4B9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9FC6AB7F-68A6-4C87-9E0B-06DB96E1FE1E}" type="pres">
      <dgm:prSet presAssocID="{2C60A901-B0C1-4883-A6AA-6706A145975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C63D4B-B653-448E-8804-F0CB4723A464}" type="presOf" srcId="{C6867543-125F-4F20-99A8-74A30120D4B9}" destId="{49A67D28-C9E3-4E3C-B526-C59397A88D67}" srcOrd="0" destOrd="0" presId="urn:microsoft.com/office/officeart/2005/8/layout/process1"/>
    <dgm:cxn modelId="{830189CF-1CA6-4368-85F9-38FB885DB4BF}" type="presOf" srcId="{E6226E69-07A4-40EF-817E-A26697A9474D}" destId="{5358A0B8-3001-427B-9A13-54069C3D1F54}" srcOrd="0" destOrd="0" presId="urn:microsoft.com/office/officeart/2005/8/layout/process1"/>
    <dgm:cxn modelId="{700AD455-04D5-460C-8BC9-65C1749E8513}" type="presOf" srcId="{B6F1B19D-E51C-451A-970C-4EE78417FD4C}" destId="{36A9144A-C7F7-4C03-A667-A426E00A6D8B}" srcOrd="0" destOrd="0" presId="urn:microsoft.com/office/officeart/2005/8/layout/process1"/>
    <dgm:cxn modelId="{BD5776A7-598F-4728-BEFF-53BB8A4CFF70}" type="presOf" srcId="{EC3F2CE8-F8AF-40DC-95C9-F6F762A9178D}" destId="{AC001FF1-0A4E-45BF-AB17-D88FD1C890D0}" srcOrd="0" destOrd="0" presId="urn:microsoft.com/office/officeart/2005/8/layout/process1"/>
    <dgm:cxn modelId="{C63755DE-D761-4635-9550-35395917676B}" type="presOf" srcId="{CC8C8D01-208B-42DC-BC7A-B164051E5187}" destId="{E41F0642-0476-427F-9D5F-80631659202D}" srcOrd="0" destOrd="0" presId="urn:microsoft.com/office/officeart/2005/8/layout/process1"/>
    <dgm:cxn modelId="{17AE7CC2-7522-4B0B-8A84-3226F365E277}" type="presOf" srcId="{EC3F2CE8-F8AF-40DC-95C9-F6F762A9178D}" destId="{73A3C4F8-711F-4C73-B7BC-B50D18035A26}" srcOrd="1" destOrd="0" presId="urn:microsoft.com/office/officeart/2005/8/layout/process1"/>
    <dgm:cxn modelId="{1804EDA2-7230-4AC7-977A-DE2AAFB42DE2}" srcId="{C06FD26E-61F1-4F29-979F-384287EA0BFE}" destId="{EA3AA747-BFE0-40C6-9406-C2E04CDB4247}" srcOrd="2" destOrd="0" parTransId="{7770057F-AAA0-4B7F-9B7E-1EC4CD6F3F64}" sibTransId="{C6867543-125F-4F20-99A8-74A30120D4B9}"/>
    <dgm:cxn modelId="{C893805F-C043-4DCF-B8F8-85DF19F6F601}" srcId="{C06FD26E-61F1-4F29-979F-384287EA0BFE}" destId="{CC8C8D01-208B-42DC-BC7A-B164051E5187}" srcOrd="1" destOrd="0" parTransId="{A394371D-9394-49E2-9679-E7AE32B9D7AF}" sibTransId="{EC3F2CE8-F8AF-40DC-95C9-F6F762A9178D}"/>
    <dgm:cxn modelId="{38CF04DB-5AF2-4684-AF7C-57A92E5F7731}" type="presOf" srcId="{EA3AA747-BFE0-40C6-9406-C2E04CDB4247}" destId="{B8C1F5D1-F66E-4D46-80A8-C975EBC79CD5}" srcOrd="0" destOrd="0" presId="urn:microsoft.com/office/officeart/2005/8/layout/process1"/>
    <dgm:cxn modelId="{52366A2A-F86D-4A87-B050-A6906A8BBAF9}" type="presOf" srcId="{C06FD26E-61F1-4F29-979F-384287EA0BFE}" destId="{6935C960-BCB4-47DB-BA86-BCBBD9DEF922}" srcOrd="0" destOrd="0" presId="urn:microsoft.com/office/officeart/2005/8/layout/process1"/>
    <dgm:cxn modelId="{E5B7E834-3951-456F-B70A-8CF83B191007}" type="presOf" srcId="{E6226E69-07A4-40EF-817E-A26697A9474D}" destId="{DFBEA702-8E4D-4752-A3E5-8A80AAD66D12}" srcOrd="1" destOrd="0" presId="urn:microsoft.com/office/officeart/2005/8/layout/process1"/>
    <dgm:cxn modelId="{0F31F81C-3A8D-4183-937D-3EB33231C6C2}" type="presOf" srcId="{C6867543-125F-4F20-99A8-74A30120D4B9}" destId="{B7B92679-C521-4BAB-8A73-9BBEABA75FB7}" srcOrd="1" destOrd="0" presId="urn:microsoft.com/office/officeart/2005/8/layout/process1"/>
    <dgm:cxn modelId="{72BFDF20-FB12-412B-97F9-0A77B44B4F30}" type="presOf" srcId="{2C60A901-B0C1-4883-A6AA-6706A1459751}" destId="{9FC6AB7F-68A6-4C87-9E0B-06DB96E1FE1E}" srcOrd="0" destOrd="0" presId="urn:microsoft.com/office/officeart/2005/8/layout/process1"/>
    <dgm:cxn modelId="{62C8CBD9-C640-460D-B0BA-BF1216571D16}" srcId="{C06FD26E-61F1-4F29-979F-384287EA0BFE}" destId="{B6F1B19D-E51C-451A-970C-4EE78417FD4C}" srcOrd="0" destOrd="0" parTransId="{121D3855-D0CB-4779-8B07-40B0E7AA95A4}" sibTransId="{E6226E69-07A4-40EF-817E-A26697A9474D}"/>
    <dgm:cxn modelId="{7540E569-F7BB-4117-A371-5A72A9EF3EA8}" srcId="{C06FD26E-61F1-4F29-979F-384287EA0BFE}" destId="{2C60A901-B0C1-4883-A6AA-6706A1459751}" srcOrd="3" destOrd="0" parTransId="{73D8BEC3-FEB4-4B6E-9B2C-2445186F7704}" sibTransId="{70F8546B-4867-46E2-A5BE-A930B7FB890A}"/>
    <dgm:cxn modelId="{833C2866-72DC-4B37-97EB-90B0C4845C6C}" type="presParOf" srcId="{6935C960-BCB4-47DB-BA86-BCBBD9DEF922}" destId="{36A9144A-C7F7-4C03-A667-A426E00A6D8B}" srcOrd="0" destOrd="0" presId="urn:microsoft.com/office/officeart/2005/8/layout/process1"/>
    <dgm:cxn modelId="{221DF202-0194-4CC8-B175-17B82C305AE4}" type="presParOf" srcId="{6935C960-BCB4-47DB-BA86-BCBBD9DEF922}" destId="{5358A0B8-3001-427B-9A13-54069C3D1F54}" srcOrd="1" destOrd="0" presId="urn:microsoft.com/office/officeart/2005/8/layout/process1"/>
    <dgm:cxn modelId="{97F2922E-F69E-4E53-84FD-EBC5B6CEE1F8}" type="presParOf" srcId="{5358A0B8-3001-427B-9A13-54069C3D1F54}" destId="{DFBEA702-8E4D-4752-A3E5-8A80AAD66D12}" srcOrd="0" destOrd="0" presId="urn:microsoft.com/office/officeart/2005/8/layout/process1"/>
    <dgm:cxn modelId="{4027D5DA-ADDA-4D9C-B9A0-A554D4652BD6}" type="presParOf" srcId="{6935C960-BCB4-47DB-BA86-BCBBD9DEF922}" destId="{E41F0642-0476-427F-9D5F-80631659202D}" srcOrd="2" destOrd="0" presId="urn:microsoft.com/office/officeart/2005/8/layout/process1"/>
    <dgm:cxn modelId="{B944293E-560B-4253-AAFA-45DB97EDE1E1}" type="presParOf" srcId="{6935C960-BCB4-47DB-BA86-BCBBD9DEF922}" destId="{AC001FF1-0A4E-45BF-AB17-D88FD1C890D0}" srcOrd="3" destOrd="0" presId="urn:microsoft.com/office/officeart/2005/8/layout/process1"/>
    <dgm:cxn modelId="{6B7FD5FF-F78D-4FE0-BFE5-A35EBBA6FAB8}" type="presParOf" srcId="{AC001FF1-0A4E-45BF-AB17-D88FD1C890D0}" destId="{73A3C4F8-711F-4C73-B7BC-B50D18035A26}" srcOrd="0" destOrd="0" presId="urn:microsoft.com/office/officeart/2005/8/layout/process1"/>
    <dgm:cxn modelId="{AAB05726-92DF-455D-A59B-B4C765337FA7}" type="presParOf" srcId="{6935C960-BCB4-47DB-BA86-BCBBD9DEF922}" destId="{B8C1F5D1-F66E-4D46-80A8-C975EBC79CD5}" srcOrd="4" destOrd="0" presId="urn:microsoft.com/office/officeart/2005/8/layout/process1"/>
    <dgm:cxn modelId="{89DF6879-D1BC-4DA1-9D7B-F9C9E2444008}" type="presParOf" srcId="{6935C960-BCB4-47DB-BA86-BCBBD9DEF922}" destId="{49A67D28-C9E3-4E3C-B526-C59397A88D67}" srcOrd="5" destOrd="0" presId="urn:microsoft.com/office/officeart/2005/8/layout/process1"/>
    <dgm:cxn modelId="{B2D1BB17-88DE-4147-84B9-0753363F5E01}" type="presParOf" srcId="{49A67D28-C9E3-4E3C-B526-C59397A88D67}" destId="{B7B92679-C521-4BAB-8A73-9BBEABA75FB7}" srcOrd="0" destOrd="0" presId="urn:microsoft.com/office/officeart/2005/8/layout/process1"/>
    <dgm:cxn modelId="{651757DA-3706-47DC-8785-21BB1E08F8C9}" type="presParOf" srcId="{6935C960-BCB4-47DB-BA86-BCBBD9DEF922}" destId="{9FC6AB7F-68A6-4C87-9E0B-06DB96E1FE1E}" srcOrd="6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265CC8-E9A9-4B88-9869-28AACA67D0E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54F3A-DEDD-49D2-905F-56BF96454DF1}">
      <dgm:prSet phldrT="[Text]"/>
      <dgm:spPr>
        <a:solidFill>
          <a:srgbClr val="C000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Funding Year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July 1 – June 30</a:t>
          </a:r>
          <a:endParaRPr lang="en-US" dirty="0"/>
        </a:p>
      </dgm:t>
    </dgm:pt>
    <dgm:pt modelId="{7D2695EE-3A01-4F0B-8FC0-A3949B933228}" type="parTrans" cxnId="{0D1FA5F3-F7BA-4623-8D9E-BF8B1FA9D7F7}">
      <dgm:prSet/>
      <dgm:spPr/>
      <dgm:t>
        <a:bodyPr/>
        <a:lstStyle/>
        <a:p>
          <a:endParaRPr lang="en-US"/>
        </a:p>
      </dgm:t>
    </dgm:pt>
    <dgm:pt modelId="{94D56BED-D81D-40F1-B25D-2B0003C6492B}" type="sibTrans" cxnId="{0D1FA5F3-F7BA-4623-8D9E-BF8B1FA9D7F7}">
      <dgm:prSet/>
      <dgm:spPr>
        <a:solidFill>
          <a:srgbClr val="ECAF02"/>
        </a:solidFill>
      </dgm:spPr>
      <dgm:t>
        <a:bodyPr/>
        <a:lstStyle/>
        <a:p>
          <a:endParaRPr lang="en-US"/>
        </a:p>
      </dgm:t>
    </dgm:pt>
    <dgm:pt modelId="{C2A8B224-6682-4005-93FB-92F42952235C}">
      <dgm:prSet phldrT="[Text]"/>
      <dgm:spPr>
        <a:solidFill>
          <a:srgbClr val="030373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Form 470’s Filed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July 1 –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 Mid February</a:t>
          </a:r>
          <a:endParaRPr lang="en-US" dirty="0"/>
        </a:p>
      </dgm:t>
    </dgm:pt>
    <dgm:pt modelId="{E1115BCC-8C65-441D-BE76-020E3406CDD1}" type="parTrans" cxnId="{DE800DEA-65C0-43EF-ADFE-7383EE5D3EE5}">
      <dgm:prSet/>
      <dgm:spPr/>
      <dgm:t>
        <a:bodyPr/>
        <a:lstStyle/>
        <a:p>
          <a:endParaRPr lang="en-US"/>
        </a:p>
      </dgm:t>
    </dgm:pt>
    <dgm:pt modelId="{38DBE780-E9B7-4CB7-92B2-1D7146603EC0}" type="sibTrans" cxnId="{DE800DEA-65C0-43EF-ADFE-7383EE5D3EE5}">
      <dgm:prSet/>
      <dgm:spPr/>
      <dgm:t>
        <a:bodyPr/>
        <a:lstStyle/>
        <a:p>
          <a:endParaRPr lang="en-US"/>
        </a:p>
      </dgm:t>
    </dgm:pt>
    <dgm:pt modelId="{593BAB55-C4A1-43F3-9384-B4F761FFCE92}">
      <dgm:prSet phldrT="[Text]"/>
      <dgm:spPr>
        <a:solidFill>
          <a:srgbClr val="049A0B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Form 471 Window Opens: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Mid January</a:t>
          </a:r>
          <a:endParaRPr lang="en-US" dirty="0"/>
        </a:p>
      </dgm:t>
    </dgm:pt>
    <dgm:pt modelId="{4F49068F-030E-4DA7-B307-718F4434CAC7}" type="parTrans" cxnId="{9BFAAE01-9CEC-474E-B846-8752F56A956A}">
      <dgm:prSet/>
      <dgm:spPr/>
      <dgm:t>
        <a:bodyPr/>
        <a:lstStyle/>
        <a:p>
          <a:endParaRPr lang="en-US"/>
        </a:p>
      </dgm:t>
    </dgm:pt>
    <dgm:pt modelId="{AFFE7948-BF75-4528-A0EE-B0453FA32481}" type="sibTrans" cxnId="{9BFAAE01-9CEC-474E-B846-8752F56A956A}">
      <dgm:prSet/>
      <dgm:spPr/>
      <dgm:t>
        <a:bodyPr/>
        <a:lstStyle/>
        <a:p>
          <a:endParaRPr lang="en-US"/>
        </a:p>
      </dgm:t>
    </dgm:pt>
    <dgm:pt modelId="{82360B8D-1B1D-4C3E-A23C-E5366E8EC9AD}">
      <dgm:prSet phldrT="[Text]"/>
      <dgm:spPr>
        <a:solidFill>
          <a:srgbClr val="EB6C03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Last day to open a Form 470: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Mid February</a:t>
          </a:r>
          <a:endParaRPr lang="en-US" dirty="0"/>
        </a:p>
      </dgm:t>
    </dgm:pt>
    <dgm:pt modelId="{C9239A39-75FB-4983-B49F-012A0994BFAF}" type="parTrans" cxnId="{7CE9953C-89D6-4CAC-BFDD-2CF04BA48FD3}">
      <dgm:prSet/>
      <dgm:spPr/>
      <dgm:t>
        <a:bodyPr/>
        <a:lstStyle/>
        <a:p>
          <a:endParaRPr lang="en-US"/>
        </a:p>
      </dgm:t>
    </dgm:pt>
    <dgm:pt modelId="{3DFEC766-B294-4D4B-A7C2-E9B74E5A2A91}" type="sibTrans" cxnId="{7CE9953C-89D6-4CAC-BFDD-2CF04BA48FD3}">
      <dgm:prSet/>
      <dgm:spPr/>
      <dgm:t>
        <a:bodyPr/>
        <a:lstStyle/>
        <a:p>
          <a:endParaRPr lang="en-US"/>
        </a:p>
      </dgm:t>
    </dgm:pt>
    <dgm:pt modelId="{308493A3-DFAB-4792-A7D6-6A1612B3860D}">
      <dgm:prSet phldrT="[Text]"/>
      <dgm:spPr>
        <a:solidFill>
          <a:srgbClr val="7332A4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Form 471 Window Closes: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b="1" dirty="0" smtClean="0">
              <a:latin typeface="Cambria" pitchFamily="18" charset="0"/>
            </a:rPr>
            <a:t>Mid March</a:t>
          </a:r>
          <a:endParaRPr lang="en-US" dirty="0"/>
        </a:p>
      </dgm:t>
    </dgm:pt>
    <dgm:pt modelId="{D832760D-4303-4662-8232-20475FA8AC28}" type="parTrans" cxnId="{7F1A9930-F73B-4D7E-8EA1-20A2D6A24093}">
      <dgm:prSet/>
      <dgm:spPr/>
      <dgm:t>
        <a:bodyPr/>
        <a:lstStyle/>
        <a:p>
          <a:endParaRPr lang="en-US"/>
        </a:p>
      </dgm:t>
    </dgm:pt>
    <dgm:pt modelId="{89C2BD5F-A63F-4DE9-8800-793185244D7C}" type="sibTrans" cxnId="{7F1A9930-F73B-4D7E-8EA1-20A2D6A24093}">
      <dgm:prSet/>
      <dgm:spPr/>
      <dgm:t>
        <a:bodyPr/>
        <a:lstStyle/>
        <a:p>
          <a:endParaRPr lang="en-US"/>
        </a:p>
      </dgm:t>
    </dgm:pt>
    <dgm:pt modelId="{B3F901EC-80F2-4871-A83C-4B37CEB9F58F}" type="pres">
      <dgm:prSet presAssocID="{9E265CC8-E9A9-4B88-9869-28AACA67D0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A6C198-8871-4B3B-B111-03B059D30C8A}" type="pres">
      <dgm:prSet presAssocID="{9E265CC8-E9A9-4B88-9869-28AACA67D0E4}" presName="cycle" presStyleCnt="0"/>
      <dgm:spPr/>
    </dgm:pt>
    <dgm:pt modelId="{B07388C6-8ED9-4751-A91C-8192C3A02C35}" type="pres">
      <dgm:prSet presAssocID="{42854F3A-DEDD-49D2-905F-56BF96454DF1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AF511C-C37C-4D06-9CCC-3E8E264E6505}" type="pres">
      <dgm:prSet presAssocID="{94D56BED-D81D-40F1-B25D-2B0003C6492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FC07A993-9BAB-4D35-A25D-73B3C6BD436F}" type="pres">
      <dgm:prSet presAssocID="{C2A8B224-6682-4005-93FB-92F42952235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E8FFA-A231-46BA-8786-0E969FC5C021}" type="pres">
      <dgm:prSet presAssocID="{593BAB55-C4A1-43F3-9384-B4F761FFCE92}" presName="nodeFollowingNodes" presStyleLbl="node1" presStyleIdx="2" presStyleCnt="5" custRadScaleRad="91638" custRadScaleInc="-20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F5FFFF-11FC-4622-898A-43207DB39147}" type="pres">
      <dgm:prSet presAssocID="{82360B8D-1B1D-4C3E-A23C-E5366E8EC9AD}" presName="nodeFollowingNodes" presStyleLbl="node1" presStyleIdx="3" presStyleCnt="5" custRadScaleRad="97373" custRadScaleInc="25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016A1-CAB8-439D-8DA8-8F48201515D5}" type="pres">
      <dgm:prSet presAssocID="{308493A3-DFAB-4792-A7D6-6A1612B3860D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429044-3742-498A-AF72-9D8700AC8DA7}" type="presOf" srcId="{9E265CC8-E9A9-4B88-9869-28AACA67D0E4}" destId="{B3F901EC-80F2-4871-A83C-4B37CEB9F58F}" srcOrd="0" destOrd="0" presId="urn:microsoft.com/office/officeart/2005/8/layout/cycle3"/>
    <dgm:cxn modelId="{A93D8F67-89DD-408A-8947-88EC18409FBD}" type="presOf" srcId="{308493A3-DFAB-4792-A7D6-6A1612B3860D}" destId="{697016A1-CAB8-439D-8DA8-8F48201515D5}" srcOrd="0" destOrd="0" presId="urn:microsoft.com/office/officeart/2005/8/layout/cycle3"/>
    <dgm:cxn modelId="{5840C0F1-098B-4BD2-AAB8-A526A64B7E4E}" type="presOf" srcId="{593BAB55-C4A1-43F3-9384-B4F761FFCE92}" destId="{5F0E8FFA-A231-46BA-8786-0E969FC5C021}" srcOrd="0" destOrd="0" presId="urn:microsoft.com/office/officeart/2005/8/layout/cycle3"/>
    <dgm:cxn modelId="{83DD21AC-D70B-4561-853F-0C17FD6263C9}" type="presOf" srcId="{42854F3A-DEDD-49D2-905F-56BF96454DF1}" destId="{B07388C6-8ED9-4751-A91C-8192C3A02C35}" srcOrd="0" destOrd="0" presId="urn:microsoft.com/office/officeart/2005/8/layout/cycle3"/>
    <dgm:cxn modelId="{DE800DEA-65C0-43EF-ADFE-7383EE5D3EE5}" srcId="{9E265CC8-E9A9-4B88-9869-28AACA67D0E4}" destId="{C2A8B224-6682-4005-93FB-92F42952235C}" srcOrd="1" destOrd="0" parTransId="{E1115BCC-8C65-441D-BE76-020E3406CDD1}" sibTransId="{38DBE780-E9B7-4CB7-92B2-1D7146603EC0}"/>
    <dgm:cxn modelId="{7F1A9930-F73B-4D7E-8EA1-20A2D6A24093}" srcId="{9E265CC8-E9A9-4B88-9869-28AACA67D0E4}" destId="{308493A3-DFAB-4792-A7D6-6A1612B3860D}" srcOrd="4" destOrd="0" parTransId="{D832760D-4303-4662-8232-20475FA8AC28}" sibTransId="{89C2BD5F-A63F-4DE9-8800-793185244D7C}"/>
    <dgm:cxn modelId="{9BFAAE01-9CEC-474E-B846-8752F56A956A}" srcId="{9E265CC8-E9A9-4B88-9869-28AACA67D0E4}" destId="{593BAB55-C4A1-43F3-9384-B4F761FFCE92}" srcOrd="2" destOrd="0" parTransId="{4F49068F-030E-4DA7-B307-718F4434CAC7}" sibTransId="{AFFE7948-BF75-4528-A0EE-B0453FA32481}"/>
    <dgm:cxn modelId="{DDB5FCF7-8920-42DC-B9F7-DAB9ED74C730}" type="presOf" srcId="{94D56BED-D81D-40F1-B25D-2B0003C6492B}" destId="{25AF511C-C37C-4D06-9CCC-3E8E264E6505}" srcOrd="0" destOrd="0" presId="urn:microsoft.com/office/officeart/2005/8/layout/cycle3"/>
    <dgm:cxn modelId="{0D1FA5F3-F7BA-4623-8D9E-BF8B1FA9D7F7}" srcId="{9E265CC8-E9A9-4B88-9869-28AACA67D0E4}" destId="{42854F3A-DEDD-49D2-905F-56BF96454DF1}" srcOrd="0" destOrd="0" parTransId="{7D2695EE-3A01-4F0B-8FC0-A3949B933228}" sibTransId="{94D56BED-D81D-40F1-B25D-2B0003C6492B}"/>
    <dgm:cxn modelId="{7CE9953C-89D6-4CAC-BFDD-2CF04BA48FD3}" srcId="{9E265CC8-E9A9-4B88-9869-28AACA67D0E4}" destId="{82360B8D-1B1D-4C3E-A23C-E5366E8EC9AD}" srcOrd="3" destOrd="0" parTransId="{C9239A39-75FB-4983-B49F-012A0994BFAF}" sibTransId="{3DFEC766-B294-4D4B-A7C2-E9B74E5A2A91}"/>
    <dgm:cxn modelId="{D167195E-9FE2-4C47-943C-DCCDA57335D1}" type="presOf" srcId="{82360B8D-1B1D-4C3E-A23C-E5366E8EC9AD}" destId="{B7F5FFFF-11FC-4622-898A-43207DB39147}" srcOrd="0" destOrd="0" presId="urn:microsoft.com/office/officeart/2005/8/layout/cycle3"/>
    <dgm:cxn modelId="{8F4B2E4B-576D-432C-92A7-DD0D3B1B4AB1}" type="presOf" srcId="{C2A8B224-6682-4005-93FB-92F42952235C}" destId="{FC07A993-9BAB-4D35-A25D-73B3C6BD436F}" srcOrd="0" destOrd="0" presId="urn:microsoft.com/office/officeart/2005/8/layout/cycle3"/>
    <dgm:cxn modelId="{FB734744-AA37-4042-8D25-6874508D1E5D}" type="presParOf" srcId="{B3F901EC-80F2-4871-A83C-4B37CEB9F58F}" destId="{2CA6C198-8871-4B3B-B111-03B059D30C8A}" srcOrd="0" destOrd="0" presId="urn:microsoft.com/office/officeart/2005/8/layout/cycle3"/>
    <dgm:cxn modelId="{06B83E49-A73E-423D-BA2E-ADFB93705144}" type="presParOf" srcId="{2CA6C198-8871-4B3B-B111-03B059D30C8A}" destId="{B07388C6-8ED9-4751-A91C-8192C3A02C35}" srcOrd="0" destOrd="0" presId="urn:microsoft.com/office/officeart/2005/8/layout/cycle3"/>
    <dgm:cxn modelId="{227233F1-F3A2-42D0-8FE9-74ADC7ADB499}" type="presParOf" srcId="{2CA6C198-8871-4B3B-B111-03B059D30C8A}" destId="{25AF511C-C37C-4D06-9CCC-3E8E264E6505}" srcOrd="1" destOrd="0" presId="urn:microsoft.com/office/officeart/2005/8/layout/cycle3"/>
    <dgm:cxn modelId="{CFB1FFB8-5C33-4892-A62A-A599DA3DFF24}" type="presParOf" srcId="{2CA6C198-8871-4B3B-B111-03B059D30C8A}" destId="{FC07A993-9BAB-4D35-A25D-73B3C6BD436F}" srcOrd="2" destOrd="0" presId="urn:microsoft.com/office/officeart/2005/8/layout/cycle3"/>
    <dgm:cxn modelId="{A1DA38B6-71EA-4EA0-88A0-F8B57C3BDF7F}" type="presParOf" srcId="{2CA6C198-8871-4B3B-B111-03B059D30C8A}" destId="{5F0E8FFA-A231-46BA-8786-0E969FC5C021}" srcOrd="3" destOrd="0" presId="urn:microsoft.com/office/officeart/2005/8/layout/cycle3"/>
    <dgm:cxn modelId="{C6D11CA8-6B7F-41D1-A75D-138264755524}" type="presParOf" srcId="{2CA6C198-8871-4B3B-B111-03B059D30C8A}" destId="{B7F5FFFF-11FC-4622-898A-43207DB39147}" srcOrd="4" destOrd="0" presId="urn:microsoft.com/office/officeart/2005/8/layout/cycle3"/>
    <dgm:cxn modelId="{3C3F28EC-57E2-4F54-B582-ECA081D55B45}" type="presParOf" srcId="{2CA6C198-8871-4B3B-B111-03B059D30C8A}" destId="{697016A1-CAB8-439D-8DA8-8F48201515D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9144A-C7F7-4C03-A667-A426E00A6D8B}">
      <dsp:nvSpPr>
        <dsp:cNvPr id="0" name=""/>
        <dsp:cNvSpPr/>
      </dsp:nvSpPr>
      <dsp:spPr>
        <a:xfrm>
          <a:off x="3355" y="2208790"/>
          <a:ext cx="1466885" cy="880131"/>
        </a:xfrm>
        <a:prstGeom prst="roundRect">
          <a:avLst>
            <a:gd name="adj" fmla="val 10000"/>
          </a:avLst>
        </a:prstGeom>
        <a:solidFill>
          <a:srgbClr val="0000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mbria" panose="02040503050406030204" pitchFamily="18" charset="0"/>
            </a:rPr>
            <a:t>Form 470</a:t>
          </a:r>
          <a:endParaRPr lang="en-US" sz="2300" b="1" kern="1200" dirty="0">
            <a:latin typeface="Cambria" panose="02040503050406030204" pitchFamily="18" charset="0"/>
          </a:endParaRPr>
        </a:p>
      </dsp:txBody>
      <dsp:txXfrm>
        <a:off x="29133" y="2234568"/>
        <a:ext cx="1415329" cy="828575"/>
      </dsp:txXfrm>
    </dsp:sp>
    <dsp:sp modelId="{5358A0B8-3001-427B-9A13-54069C3D1F54}">
      <dsp:nvSpPr>
        <dsp:cNvPr id="0" name=""/>
        <dsp:cNvSpPr/>
      </dsp:nvSpPr>
      <dsp:spPr>
        <a:xfrm>
          <a:off x="1616928" y="2466962"/>
          <a:ext cx="310979" cy="363787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616928" y="2539719"/>
        <a:ext cx="217685" cy="218273"/>
      </dsp:txXfrm>
    </dsp:sp>
    <dsp:sp modelId="{E41F0642-0476-427F-9D5F-80631659202D}">
      <dsp:nvSpPr>
        <dsp:cNvPr id="0" name=""/>
        <dsp:cNvSpPr/>
      </dsp:nvSpPr>
      <dsp:spPr>
        <a:xfrm>
          <a:off x="2056994" y="2208790"/>
          <a:ext cx="1466885" cy="880131"/>
        </a:xfrm>
        <a:prstGeom prst="roundRect">
          <a:avLst>
            <a:gd name="adj" fmla="val 10000"/>
          </a:avLst>
        </a:prstGeom>
        <a:solidFill>
          <a:srgbClr val="0EA25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mbria" panose="02040503050406030204" pitchFamily="18" charset="0"/>
            </a:rPr>
            <a:t>Form 471</a:t>
          </a:r>
          <a:endParaRPr lang="en-US" sz="2300" b="1" kern="1200" dirty="0">
            <a:latin typeface="Cambria" panose="02040503050406030204" pitchFamily="18" charset="0"/>
          </a:endParaRPr>
        </a:p>
      </dsp:txBody>
      <dsp:txXfrm>
        <a:off x="2082772" y="2234568"/>
        <a:ext cx="1415329" cy="828575"/>
      </dsp:txXfrm>
    </dsp:sp>
    <dsp:sp modelId="{AC001FF1-0A4E-45BF-AB17-D88FD1C890D0}">
      <dsp:nvSpPr>
        <dsp:cNvPr id="0" name=""/>
        <dsp:cNvSpPr/>
      </dsp:nvSpPr>
      <dsp:spPr>
        <a:xfrm>
          <a:off x="3670567" y="2466962"/>
          <a:ext cx="310979" cy="363787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670567" y="2539719"/>
        <a:ext cx="217685" cy="218273"/>
      </dsp:txXfrm>
    </dsp:sp>
    <dsp:sp modelId="{B8C1F5D1-F66E-4D46-80A8-C975EBC79CD5}">
      <dsp:nvSpPr>
        <dsp:cNvPr id="0" name=""/>
        <dsp:cNvSpPr/>
      </dsp:nvSpPr>
      <dsp:spPr>
        <a:xfrm>
          <a:off x="4110633" y="2208790"/>
          <a:ext cx="1466885" cy="880131"/>
        </a:xfrm>
        <a:prstGeom prst="roundRect">
          <a:avLst>
            <a:gd name="adj" fmla="val 10000"/>
          </a:avLst>
        </a:prstGeom>
        <a:solidFill>
          <a:srgbClr val="FBB50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mbria" panose="02040503050406030204" pitchFamily="18" charset="0"/>
            </a:rPr>
            <a:t>Form 486</a:t>
          </a:r>
          <a:endParaRPr lang="en-US" sz="2300" b="1" kern="1200" dirty="0">
            <a:latin typeface="Cambria" panose="02040503050406030204" pitchFamily="18" charset="0"/>
          </a:endParaRPr>
        </a:p>
      </dsp:txBody>
      <dsp:txXfrm>
        <a:off x="4136411" y="2234568"/>
        <a:ext cx="1415329" cy="828575"/>
      </dsp:txXfrm>
    </dsp:sp>
    <dsp:sp modelId="{49A67D28-C9E3-4E3C-B526-C59397A88D67}">
      <dsp:nvSpPr>
        <dsp:cNvPr id="0" name=""/>
        <dsp:cNvSpPr/>
      </dsp:nvSpPr>
      <dsp:spPr>
        <a:xfrm>
          <a:off x="5724207" y="2466962"/>
          <a:ext cx="310979" cy="363787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724207" y="2539719"/>
        <a:ext cx="217685" cy="218273"/>
      </dsp:txXfrm>
    </dsp:sp>
    <dsp:sp modelId="{9FC6AB7F-68A6-4C87-9E0B-06DB96E1FE1E}">
      <dsp:nvSpPr>
        <dsp:cNvPr id="0" name=""/>
        <dsp:cNvSpPr/>
      </dsp:nvSpPr>
      <dsp:spPr>
        <a:xfrm>
          <a:off x="6164272" y="2208790"/>
          <a:ext cx="1466885" cy="880131"/>
        </a:xfrm>
        <a:prstGeom prst="roundRect">
          <a:avLst>
            <a:gd name="adj" fmla="val 10000"/>
          </a:avLst>
        </a:prstGeom>
        <a:solidFill>
          <a:srgbClr val="A7193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>
              <a:latin typeface="Cambria" panose="02040503050406030204" pitchFamily="18" charset="0"/>
            </a:rPr>
            <a:t>Form 472/474</a:t>
          </a:r>
          <a:endParaRPr lang="en-US" sz="2300" b="1" kern="1200" dirty="0">
            <a:latin typeface="Cambria" panose="02040503050406030204" pitchFamily="18" charset="0"/>
          </a:endParaRPr>
        </a:p>
      </dsp:txBody>
      <dsp:txXfrm>
        <a:off x="6190050" y="2234568"/>
        <a:ext cx="1415329" cy="828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F511C-C37C-4D06-9CCC-3E8E264E6505}">
      <dsp:nvSpPr>
        <dsp:cNvPr id="0" name=""/>
        <dsp:cNvSpPr/>
      </dsp:nvSpPr>
      <dsp:spPr>
        <a:xfrm>
          <a:off x="899750" y="-31334"/>
          <a:ext cx="5210899" cy="5210899"/>
        </a:xfrm>
        <a:prstGeom prst="circularArrow">
          <a:avLst>
            <a:gd name="adj1" fmla="val 5544"/>
            <a:gd name="adj2" fmla="val 330680"/>
            <a:gd name="adj3" fmla="val 13791636"/>
            <a:gd name="adj4" fmla="val 17376410"/>
            <a:gd name="adj5" fmla="val 5757"/>
          </a:avLst>
        </a:prstGeom>
        <a:solidFill>
          <a:srgbClr val="ECAF0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388C6-8ED9-4751-A91C-8192C3A02C35}">
      <dsp:nvSpPr>
        <dsp:cNvPr id="0" name=""/>
        <dsp:cNvSpPr/>
      </dsp:nvSpPr>
      <dsp:spPr>
        <a:xfrm>
          <a:off x="2293441" y="383"/>
          <a:ext cx="2423517" cy="121175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Funding Year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July 1 – June 30</a:t>
          </a:r>
          <a:endParaRPr lang="en-US" sz="2000" kern="1200" dirty="0"/>
        </a:p>
      </dsp:txBody>
      <dsp:txXfrm>
        <a:off x="2352594" y="59536"/>
        <a:ext cx="2305211" cy="1093452"/>
      </dsp:txXfrm>
    </dsp:sp>
    <dsp:sp modelId="{FC07A993-9BAB-4D35-A25D-73B3C6BD436F}">
      <dsp:nvSpPr>
        <dsp:cNvPr id="0" name=""/>
        <dsp:cNvSpPr/>
      </dsp:nvSpPr>
      <dsp:spPr>
        <a:xfrm>
          <a:off x="4406814" y="1535838"/>
          <a:ext cx="2423517" cy="1211758"/>
        </a:xfrm>
        <a:prstGeom prst="roundRect">
          <a:avLst/>
        </a:prstGeom>
        <a:solidFill>
          <a:srgbClr val="03037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Form 470’s Filed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July 1 –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 Mid February</a:t>
          </a:r>
          <a:endParaRPr lang="en-US" sz="2000" kern="1200" dirty="0"/>
        </a:p>
      </dsp:txBody>
      <dsp:txXfrm>
        <a:off x="4465967" y="1594991"/>
        <a:ext cx="2305211" cy="1093452"/>
      </dsp:txXfrm>
    </dsp:sp>
    <dsp:sp modelId="{5F0E8FFA-A231-46BA-8786-0E969FC5C021}">
      <dsp:nvSpPr>
        <dsp:cNvPr id="0" name=""/>
        <dsp:cNvSpPr/>
      </dsp:nvSpPr>
      <dsp:spPr>
        <a:xfrm>
          <a:off x="3810011" y="3581412"/>
          <a:ext cx="2423517" cy="1211758"/>
        </a:xfrm>
        <a:prstGeom prst="roundRect">
          <a:avLst/>
        </a:prstGeom>
        <a:solidFill>
          <a:srgbClr val="049A0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Form 471 Window Opens: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Mid January</a:t>
          </a:r>
          <a:endParaRPr lang="en-US" sz="2000" kern="1200" dirty="0"/>
        </a:p>
      </dsp:txBody>
      <dsp:txXfrm>
        <a:off x="3869164" y="3640565"/>
        <a:ext cx="2305211" cy="1093452"/>
      </dsp:txXfrm>
    </dsp:sp>
    <dsp:sp modelId="{B7F5FFFF-11FC-4622-898A-43207DB39147}">
      <dsp:nvSpPr>
        <dsp:cNvPr id="0" name=""/>
        <dsp:cNvSpPr/>
      </dsp:nvSpPr>
      <dsp:spPr>
        <a:xfrm>
          <a:off x="609607" y="3581392"/>
          <a:ext cx="2423517" cy="1211758"/>
        </a:xfrm>
        <a:prstGeom prst="roundRect">
          <a:avLst/>
        </a:prstGeom>
        <a:solidFill>
          <a:srgbClr val="EB6C0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Last day to open a Form 470: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Mid February</a:t>
          </a:r>
          <a:endParaRPr lang="en-US" sz="2000" kern="1200" dirty="0"/>
        </a:p>
      </dsp:txBody>
      <dsp:txXfrm>
        <a:off x="668760" y="3640545"/>
        <a:ext cx="2305211" cy="1093452"/>
      </dsp:txXfrm>
    </dsp:sp>
    <dsp:sp modelId="{697016A1-CAB8-439D-8DA8-8F48201515D5}">
      <dsp:nvSpPr>
        <dsp:cNvPr id="0" name=""/>
        <dsp:cNvSpPr/>
      </dsp:nvSpPr>
      <dsp:spPr>
        <a:xfrm>
          <a:off x="180068" y="1535838"/>
          <a:ext cx="2423517" cy="1211758"/>
        </a:xfrm>
        <a:prstGeom prst="roundRect">
          <a:avLst/>
        </a:prstGeom>
        <a:solidFill>
          <a:srgbClr val="7332A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Form 471 Window Closes: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latin typeface="Cambria" pitchFamily="18" charset="0"/>
            </a:rPr>
            <a:t>Mid March</a:t>
          </a:r>
          <a:endParaRPr lang="en-US" sz="2000" kern="1200" dirty="0"/>
        </a:p>
      </dsp:txBody>
      <dsp:txXfrm>
        <a:off x="239221" y="1594991"/>
        <a:ext cx="2305211" cy="10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1D014-5B59-444B-88DB-58A57E1F5905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95E50-49E3-46D7-8407-BF4E960AF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23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48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487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306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575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22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17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67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6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08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60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92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09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432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8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21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3D042-8A8A-44E5-9BEF-7543CDA001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7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932920"/>
      </p:ext>
    </p:extLst>
  </p:cSld>
  <p:clrMapOvr>
    <a:masterClrMapping/>
  </p:clrMapOvr>
  <p:transition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3005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4435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7255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464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18606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447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992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8193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07707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5702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443735" y="1970749"/>
            <a:ext cx="7700265" cy="2226374"/>
          </a:xfrm>
          <a:prstGeom prst="rect">
            <a:avLst/>
          </a:prstGeom>
          <a:solidFill>
            <a:srgbClr val="EEA9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77967" y="1961834"/>
            <a:ext cx="2235288" cy="2235289"/>
            <a:chOff x="289876" y="996834"/>
            <a:chExt cx="2845991" cy="2845991"/>
          </a:xfrm>
        </p:grpSpPr>
        <p:sp>
          <p:nvSpPr>
            <p:cNvPr id="12" name="Oval 11"/>
            <p:cNvSpPr/>
            <p:nvPr/>
          </p:nvSpPr>
          <p:spPr>
            <a:xfrm>
              <a:off x="289876" y="1008185"/>
              <a:ext cx="2834640" cy="283464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9876" y="996834"/>
              <a:ext cx="2845991" cy="2845991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 userDrawn="1"/>
        </p:nvGrpSpPr>
        <p:grpSpPr>
          <a:xfrm>
            <a:off x="6365631" y="467104"/>
            <a:ext cx="2336988" cy="681814"/>
            <a:chOff x="2214313" y="2770397"/>
            <a:chExt cx="4774449" cy="1392940"/>
          </a:xfrm>
        </p:grpSpPr>
        <p:pic>
          <p:nvPicPr>
            <p:cNvPr id="18" name="Picture 17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14313" y="2771923"/>
              <a:ext cx="1389888" cy="138988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08111" y="2771923"/>
              <a:ext cx="1389888" cy="1389888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01724" y="2770397"/>
              <a:ext cx="1387038" cy="1392940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2653975" y="2475932"/>
            <a:ext cx="5950763" cy="914258"/>
          </a:xfrm>
          <a:prstGeom prst="rect">
            <a:avLst/>
          </a:prstGeom>
        </p:spPr>
        <p:txBody>
          <a:bodyPr vert="horz" anchor="t" anchorCtr="0"/>
          <a:lstStyle>
            <a:lvl1pPr algn="l">
              <a:defRPr sz="4000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Divider Title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653975" y="3189593"/>
            <a:ext cx="5223452" cy="581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 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92761" y="5995506"/>
            <a:ext cx="1907615" cy="552014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3817792" y="6084558"/>
            <a:ext cx="2438479" cy="5078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27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 flipV="1">
            <a:off x="6532041" y="5964841"/>
            <a:ext cx="0" cy="648939"/>
          </a:xfrm>
          <a:prstGeom prst="line">
            <a:avLst/>
          </a:prstGeom>
          <a:ln>
            <a:solidFill>
              <a:srgbClr val="A0A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74075"/>
      </p:ext>
    </p:extLst>
  </p:cSld>
  <p:clrMapOvr>
    <a:masterClrMapping/>
  </p:clrMapOvr>
  <p:transition advClick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3227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28012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5175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476514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7881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0610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87113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7323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0926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6256" y="1600200"/>
            <a:ext cx="8229600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6256" y="175664"/>
            <a:ext cx="8229600" cy="1143000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 b="1" i="0"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3946" y="215877"/>
            <a:ext cx="1062573" cy="10625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9898" y="6283375"/>
            <a:ext cx="1380453" cy="399467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V="1">
            <a:off x="7286194" y="6265791"/>
            <a:ext cx="0" cy="468626"/>
          </a:xfrm>
          <a:prstGeom prst="line">
            <a:avLst/>
          </a:prstGeom>
          <a:ln w="19050">
            <a:solidFill>
              <a:srgbClr val="A0A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5555937" y="6340904"/>
            <a:ext cx="1561386" cy="3847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9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445907506"/>
      </p:ext>
    </p:extLst>
  </p:cSld>
  <p:clrMapOvr>
    <a:masterClrMapping/>
  </p:clrMapOvr>
  <p:transition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6256" y="1600200"/>
            <a:ext cx="4108108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64364" y="1600200"/>
            <a:ext cx="4108108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556256" y="175664"/>
            <a:ext cx="8229600" cy="1143000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2800" b="1" i="0"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3946" y="215877"/>
            <a:ext cx="1062573" cy="10625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9898" y="6283375"/>
            <a:ext cx="1380453" cy="39946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7286194" y="6265791"/>
            <a:ext cx="0" cy="468626"/>
          </a:xfrm>
          <a:prstGeom prst="line">
            <a:avLst/>
          </a:prstGeom>
          <a:ln w="19050">
            <a:solidFill>
              <a:srgbClr val="A0A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555937" y="6340904"/>
            <a:ext cx="1561386" cy="3847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9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3442061945"/>
      </p:ext>
    </p:extLst>
  </p:cSld>
  <p:clrMapOvr>
    <a:masterClrMapping/>
  </p:clrMapOvr>
  <p:transition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75664"/>
            <a:ext cx="8343900" cy="940959"/>
          </a:xfrm>
          <a:prstGeom prst="rect">
            <a:avLst/>
          </a:prstGeom>
          <a:solidFill>
            <a:srgbClr val="EEA9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6256" y="1600200"/>
            <a:ext cx="8229600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6256" y="184456"/>
            <a:ext cx="8229600" cy="940959"/>
          </a:xfrm>
          <a:prstGeom prst="rect">
            <a:avLst/>
          </a:prstGeom>
        </p:spPr>
        <p:txBody>
          <a:bodyPr vert="horz" anchor="ctr" anchorCtr="0"/>
          <a:lstStyle>
            <a:lvl1pPr algn="l">
              <a:lnSpc>
                <a:spcPts val="2800"/>
              </a:lnSpc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 err="1"/>
              <a:t>ZASFzagasdgsdgh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1870" y="158554"/>
            <a:ext cx="958069" cy="9580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9898" y="6283375"/>
            <a:ext cx="1380453" cy="39946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7286194" y="6265791"/>
            <a:ext cx="0" cy="468626"/>
          </a:xfrm>
          <a:prstGeom prst="line">
            <a:avLst/>
          </a:prstGeom>
          <a:ln w="19050">
            <a:solidFill>
              <a:srgbClr val="A0A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555937" y="6340904"/>
            <a:ext cx="1561386" cy="3847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9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1290213836"/>
      </p:ext>
    </p:extLst>
  </p:cSld>
  <p:clrMapOvr>
    <a:masterClrMapping/>
  </p:clrMapOvr>
  <p:transition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6256" y="1600200"/>
            <a:ext cx="4108108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64364" y="1600200"/>
            <a:ext cx="4108108" cy="4525963"/>
          </a:xfrm>
          <a:prstGeom prst="rect">
            <a:avLst/>
          </a:prstGeom>
        </p:spPr>
        <p:txBody>
          <a:bodyPr/>
          <a:lstStyle>
            <a:lvl1pPr marL="182880" indent="-182880">
              <a:defRPr sz="2400" b="1">
                <a:latin typeface="Arial"/>
                <a:cs typeface="Arial"/>
              </a:defRPr>
            </a:lvl1pPr>
            <a:lvl2pPr marL="457200" indent="-182880">
              <a:defRPr sz="1600" b="1">
                <a:latin typeface="Arial"/>
                <a:cs typeface="Arial"/>
              </a:defRPr>
            </a:lvl2pPr>
            <a:lvl3pPr marL="640080" indent="-182880">
              <a:defRPr sz="1400" b="1"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175664"/>
            <a:ext cx="8343900" cy="940959"/>
          </a:xfrm>
          <a:prstGeom prst="rect">
            <a:avLst/>
          </a:prstGeom>
          <a:solidFill>
            <a:srgbClr val="EEA9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itle 1"/>
          <p:cNvSpPr>
            <a:spLocks noGrp="1"/>
          </p:cNvSpPr>
          <p:nvPr>
            <p:ph type="title" hasCustomPrompt="1"/>
          </p:nvPr>
        </p:nvSpPr>
        <p:spPr>
          <a:xfrm>
            <a:off x="556256" y="184456"/>
            <a:ext cx="8229600" cy="940959"/>
          </a:xfrm>
          <a:prstGeom prst="rect">
            <a:avLst/>
          </a:prstGeom>
        </p:spPr>
        <p:txBody>
          <a:bodyPr vert="horz" anchor="ctr" anchorCtr="0"/>
          <a:lstStyle>
            <a:lvl1pPr algn="l">
              <a:lnSpc>
                <a:spcPts val="2800"/>
              </a:lnSpc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 err="1"/>
              <a:t>ZASFzagasdgsdgh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1870" y="158554"/>
            <a:ext cx="958069" cy="9580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9898" y="6283375"/>
            <a:ext cx="1380453" cy="39946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7286194" y="6265791"/>
            <a:ext cx="0" cy="468626"/>
          </a:xfrm>
          <a:prstGeom prst="line">
            <a:avLst/>
          </a:prstGeom>
          <a:ln w="19050">
            <a:solidFill>
              <a:srgbClr val="A0A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555937" y="6340904"/>
            <a:ext cx="1561386" cy="38472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1900" b="1" i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945999155"/>
      </p:ext>
    </p:extLst>
  </p:cSld>
  <p:clrMapOvr>
    <a:masterClrMapping/>
  </p:clrMapOvr>
  <p:transition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28319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92611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b="0" i="0" cap="all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pic>
        <p:nvPicPr>
          <p:cNvPr id="7" name="Picture 6" descr="SYNNEX_GOVSolv_CMYK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2307" y="6121435"/>
            <a:ext cx="1398429" cy="393192"/>
          </a:xfrm>
          <a:prstGeom prst="rect">
            <a:avLst/>
          </a:prstGeom>
        </p:spPr>
      </p:pic>
      <p:pic>
        <p:nvPicPr>
          <p:cNvPr id="8" name="Picture 7" descr="GOVSolv_element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1825" y="381337"/>
            <a:ext cx="2573121" cy="53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4933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52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7" r:id="rId2"/>
    <p:sldLayoutId id="2147483684" r:id="rId3"/>
    <p:sldLayoutId id="2147483652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</p:sldLayoutIdLst>
  <p:transition advClick="0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xqFQoTCNHOl9LtxscCFYisPgod0QkNwQ&amp;url=http://apgovernment2010.yolasite.com/ch10.php&amp;ei=br_dVdHfJojZ-gHRk7SIDA&amp;psig=AFQjCNGS1ILrAbSVKS_Vjl8QSlFqnY9H4Q&amp;ust=14406822008823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.fcc.gov/Daily_Releases/Daily_Business/2016/db0912/DA-16-1023A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apgovernment2010.yolasite.com/resources/fcc-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204" y="4978411"/>
            <a:ext cx="1321895" cy="133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017" y="4995529"/>
            <a:ext cx="2765332" cy="111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E-Rate</a:t>
            </a:r>
            <a:r>
              <a:rPr lang="en-US" dirty="0" smtClean="0">
                <a:solidFill>
                  <a:srgbClr val="0000CC"/>
                </a:solidFill>
                <a:latin typeface="Cambria" panose="02040503050406030204" pitchFamily="18" charset="0"/>
              </a:rPr>
              <a:t> = </a:t>
            </a:r>
            <a:r>
              <a:rPr lang="en-US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Education Rate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b="1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The Schools and Libraries Program</a:t>
            </a:r>
            <a:r>
              <a:rPr lang="en-US" sz="2000" b="1" dirty="0" smtClean="0">
                <a:latin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</a:rPr>
              <a:t>of the </a:t>
            </a:r>
            <a:r>
              <a:rPr lang="en-US" sz="2000" b="1" i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Universal Service Fund</a:t>
            </a:r>
            <a:r>
              <a:rPr lang="en-US" sz="2000" dirty="0" smtClean="0">
                <a:latin typeface="Cambria" panose="020405030504060302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The </a:t>
            </a:r>
            <a:r>
              <a:rPr lang="en-US" sz="2000" b="1" i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Universal Service Fund </a:t>
            </a:r>
            <a:r>
              <a:rPr lang="en-US" sz="2000" dirty="0" smtClean="0">
                <a:latin typeface="Cambria" panose="02040503050406030204" pitchFamily="18" charset="0"/>
              </a:rPr>
              <a:t>consists of 4 programs: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High Cost </a:t>
            </a:r>
            <a:r>
              <a:rPr lang="en-US" sz="1400" dirty="0" smtClean="0">
                <a:latin typeface="Cambria" panose="02040503050406030204" pitchFamily="18" charset="0"/>
              </a:rPr>
              <a:t>– Consumer based telephone service.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Lifeline </a:t>
            </a:r>
            <a:r>
              <a:rPr lang="en-US" sz="1400" dirty="0" smtClean="0">
                <a:latin typeface="Cambria" panose="02040503050406030204" pitchFamily="18" charset="0"/>
              </a:rPr>
              <a:t>– Consumer based telephone service.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Rural Health Care </a:t>
            </a:r>
            <a:r>
              <a:rPr lang="en-US" sz="1400" dirty="0" smtClean="0">
                <a:latin typeface="Cambria" panose="02040503050406030204" pitchFamily="18" charset="0"/>
              </a:rPr>
              <a:t>– Telecommunication and bandwidth for rural health care providers.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Schools &amp; Libraries </a:t>
            </a:r>
            <a:r>
              <a:rPr lang="en-US" sz="1400" dirty="0" smtClean="0">
                <a:latin typeface="Cambria" panose="02040503050406030204" pitchFamily="18" charset="0"/>
              </a:rPr>
              <a:t>– “E-Rate”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mbria" panose="02040503050406030204" pitchFamily="18" charset="0"/>
              </a:rPr>
              <a:t>A program of the </a:t>
            </a: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Federal Communications Commission (FCC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).</a:t>
            </a:r>
            <a:endParaRPr lang="en-US" sz="18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mbria" panose="02040503050406030204" pitchFamily="18" charset="0"/>
              </a:rPr>
              <a:t>Administered </a:t>
            </a:r>
            <a:r>
              <a:rPr lang="en-US" sz="1800" dirty="0">
                <a:latin typeface="Cambria" panose="02040503050406030204" pitchFamily="18" charset="0"/>
              </a:rPr>
              <a:t>by the </a:t>
            </a:r>
            <a:r>
              <a:rPr lang="en-US" sz="1800" b="1" dirty="0">
                <a:solidFill>
                  <a:srgbClr val="0000CC"/>
                </a:solidFill>
                <a:latin typeface="Cambria" panose="02040503050406030204" pitchFamily="18" charset="0"/>
              </a:rPr>
              <a:t>Universal Service Administrative Company (USAC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).</a:t>
            </a:r>
            <a:endParaRPr lang="en-US" sz="1800" dirty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Schools &amp; Libraries Division (SLD) </a:t>
            </a:r>
            <a:r>
              <a:rPr lang="en-US" sz="1800" dirty="0" smtClean="0">
                <a:latin typeface="Cambria" panose="02040503050406030204" pitchFamily="18" charset="0"/>
              </a:rPr>
              <a:t>of USAC has responsibility.</a:t>
            </a:r>
            <a:endParaRPr lang="en-US" sz="1800" dirty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mbria" panose="02040503050406030204" pitchFamily="18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26872" y="3629668"/>
            <a:ext cx="457200" cy="228600"/>
          </a:xfrm>
          <a:prstGeom prst="rightArrow">
            <a:avLst/>
          </a:prstGeom>
          <a:solidFill>
            <a:srgbClr val="F6BB00"/>
          </a:solidFill>
          <a:ln>
            <a:solidFill>
              <a:srgbClr val="EEA90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6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n Ribbon 4"/>
          <p:cNvSpPr/>
          <p:nvPr/>
        </p:nvSpPr>
        <p:spPr>
          <a:xfrm>
            <a:off x="2413048" y="1538513"/>
            <a:ext cx="4804125" cy="758365"/>
          </a:xfrm>
          <a:prstGeom prst="ribbo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FCC Form 498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(Block 12 &amp; 13)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Cambria" panose="02040503050406030204" pitchFamily="18" charset="0"/>
              </a:rPr>
              <a:t>To </a:t>
            </a:r>
            <a:r>
              <a:rPr lang="en-US" sz="1800" dirty="0">
                <a:latin typeface="Cambria" panose="02040503050406030204" pitchFamily="18" charset="0"/>
              </a:rPr>
              <a:t>request a 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498 ID</a:t>
            </a:r>
            <a:r>
              <a:rPr lang="en-US" sz="1800" dirty="0" smtClean="0">
                <a:latin typeface="Cambria" panose="02040503050406030204" pitchFamily="18" charset="0"/>
              </a:rPr>
              <a:t>, formerly called the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Service </a:t>
            </a:r>
            <a:r>
              <a:rPr lang="en-US" sz="1800" b="1" dirty="0">
                <a:solidFill>
                  <a:srgbClr val="0000CC"/>
                </a:solidFill>
                <a:latin typeface="Cambria" panose="02040503050406030204" pitchFamily="18" charset="0"/>
              </a:rPr>
              <a:t>Provider Identification Number (SPIN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Cambria" panose="02040503050406030204" pitchFamily="18" charset="0"/>
              </a:rPr>
              <a:t>Once </a:t>
            </a:r>
            <a:r>
              <a:rPr lang="en-US" sz="1800" dirty="0">
                <a:latin typeface="Cambria" panose="02040503050406030204" pitchFamily="18" charset="0"/>
              </a:rPr>
              <a:t>a </a:t>
            </a:r>
            <a:r>
              <a:rPr lang="en-US" sz="1800" dirty="0" smtClean="0">
                <a:latin typeface="Cambria" panose="02040503050406030204" pitchFamily="18" charset="0"/>
              </a:rPr>
              <a:t>498 ID </a:t>
            </a:r>
            <a:r>
              <a:rPr lang="en-US" sz="1800" dirty="0">
                <a:latin typeface="Cambria" panose="02040503050406030204" pitchFamily="18" charset="0"/>
              </a:rPr>
              <a:t>is obtained, service providers can update and review </a:t>
            </a:r>
            <a:r>
              <a:rPr lang="en-US" sz="1800" dirty="0" smtClean="0">
                <a:latin typeface="Cambria" panose="02040503050406030204" pitchFamily="18" charset="0"/>
              </a:rPr>
              <a:t>information online at the USAC website.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For assistance call:  1-888-641-8722, option 5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FCC Form 473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Cambria" panose="02040503050406030204" pitchFamily="18" charset="0"/>
              </a:rPr>
              <a:t>Service providers that already have a 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498 ID </a:t>
            </a:r>
            <a:r>
              <a:rPr lang="en-US" sz="1800" dirty="0" smtClean="0">
                <a:latin typeface="Cambria" panose="02040503050406030204" pitchFamily="18" charset="0"/>
              </a:rPr>
              <a:t>must file a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Service Provider Annual Certification Form (FCC Form 473, SPAC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Form is in the E-File portal.</a:t>
            </a:r>
            <a:endParaRPr lang="en-US" sz="18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pPr marL="285750" indent="-28575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800" dirty="0" smtClean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65069" y="1712103"/>
            <a:ext cx="2341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Your 1</a:t>
            </a:r>
            <a:r>
              <a:rPr lang="en-US" sz="2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st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step!</a:t>
            </a:r>
          </a:p>
        </p:txBody>
      </p:sp>
      <p:sp>
        <p:nvSpPr>
          <p:cNvPr id="6" name="Explosion 2 5"/>
          <p:cNvSpPr/>
          <p:nvPr/>
        </p:nvSpPr>
        <p:spPr>
          <a:xfrm>
            <a:off x="1404580" y="5286103"/>
            <a:ext cx="5222643" cy="1314844"/>
          </a:xfrm>
          <a:prstGeom prst="irregularSeal2">
            <a:avLst/>
          </a:prstGeom>
          <a:solidFill>
            <a:srgbClr val="EEA904"/>
          </a:solidFill>
          <a:effectLst>
            <a:outerShdw blurRad="40000" dist="63500" dir="5400000" rotWithShape="0">
              <a:srgbClr val="0000CC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Don’t get whacked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because you haven’t filed a SPAC!</a:t>
            </a: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725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E-Rate Productivity Center (EPC)</a:t>
            </a:r>
          </a:p>
          <a:p>
            <a:pPr>
              <a:buNone/>
            </a:pPr>
            <a:endParaRPr lang="en-US" sz="800" b="1" dirty="0">
              <a:latin typeface="Cambria" panose="02040503050406030204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The account and application management portal.</a:t>
            </a:r>
          </a:p>
          <a:p>
            <a:pPr>
              <a:buNone/>
            </a:pPr>
            <a:endParaRPr lang="en-US" sz="1600" b="1" dirty="0" smtClean="0">
              <a:latin typeface="Cambria" panose="02040503050406030204" pitchFamily="18" charset="0"/>
            </a:endParaRPr>
          </a:p>
          <a:p>
            <a:pPr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0000CC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229" y="2645490"/>
            <a:ext cx="4728670" cy="3305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own Ribbon 8"/>
          <p:cNvSpPr/>
          <p:nvPr/>
        </p:nvSpPr>
        <p:spPr>
          <a:xfrm>
            <a:off x="5050971" y="1567541"/>
            <a:ext cx="3635829" cy="595088"/>
          </a:xfrm>
          <a:prstGeom prst="ribbo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14739" y="1712103"/>
            <a:ext cx="1893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Your 2nd step!</a:t>
            </a:r>
          </a:p>
        </p:txBody>
      </p:sp>
      <p:sp>
        <p:nvSpPr>
          <p:cNvPr id="5" name="Explosion 2 4"/>
          <p:cNvSpPr/>
          <p:nvPr/>
        </p:nvSpPr>
        <p:spPr>
          <a:xfrm>
            <a:off x="101600" y="2641603"/>
            <a:ext cx="2801257" cy="1872340"/>
          </a:xfrm>
          <a:prstGeom prst="irregularSeal2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Impact" panose="020B0806030902050204" pitchFamily="34" charset="0"/>
                <a:cs typeface="Aharoni" panose="02010803020104030203" pitchFamily="2" charset="-79"/>
              </a:rPr>
              <a:t>New!</a:t>
            </a:r>
            <a:endParaRPr lang="en-US" sz="4000" i="1" dirty="0"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6980" y="4688109"/>
            <a:ext cx="2527411" cy="1200329"/>
          </a:xfrm>
          <a:prstGeom prst="rect">
            <a:avLst/>
          </a:prstGeom>
          <a:solidFill>
            <a:srgbClr val="EEA904"/>
          </a:solidFill>
          <a:ln w="635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Forms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Documentation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Customer lists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Communications</a:t>
            </a:r>
          </a:p>
        </p:txBody>
      </p:sp>
    </p:spTree>
    <p:extLst>
      <p:ext uri="{BB962C8B-B14F-4D97-AF65-F5344CB8AC3E}">
        <p14:creationId xmlns:p14="http://schemas.microsoft.com/office/powerpoint/2010/main" val="13856852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Ribbon 7"/>
          <p:cNvSpPr/>
          <p:nvPr/>
        </p:nvSpPr>
        <p:spPr>
          <a:xfrm>
            <a:off x="2413048" y="1494971"/>
            <a:ext cx="5032781" cy="758365"/>
          </a:xfrm>
          <a:prstGeom prst="ribbo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FCC Form 470</a:t>
            </a:r>
          </a:p>
          <a:p>
            <a:pPr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r>
              <a:rPr lang="en-US" sz="1800" dirty="0">
                <a:latin typeface="Cambria" panose="02040503050406030204" pitchFamily="18" charset="0"/>
              </a:rPr>
              <a:t>Filed by </a:t>
            </a: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applicant</a:t>
            </a:r>
            <a:r>
              <a:rPr lang="en-US" sz="1800" dirty="0">
                <a:latin typeface="Cambria" panose="02040503050406030204" pitchFamily="18" charset="0"/>
              </a:rPr>
              <a:t> (end user).</a:t>
            </a:r>
          </a:p>
          <a:p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Opens </a:t>
            </a: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the competitive bidding process.  </a:t>
            </a:r>
            <a:r>
              <a:rPr lang="en-US" sz="1800" dirty="0">
                <a:solidFill>
                  <a:srgbClr val="0000CC"/>
                </a:solidFill>
                <a:latin typeface="Cambria" panose="02040503050406030204" pitchFamily="18" charset="0"/>
              </a:rPr>
              <a:t>May be used in conjunction with a formal bid.</a:t>
            </a:r>
          </a:p>
          <a:p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Describes products/services.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Identifies the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category</a:t>
            </a:r>
            <a:r>
              <a:rPr lang="en-US" sz="1800" dirty="0" smtClean="0">
                <a:latin typeface="Cambria" panose="02040503050406030204" pitchFamily="18" charset="0"/>
              </a:rPr>
              <a:t> of products/services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Identifies end users.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USAC will post 470’s in 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EPC</a:t>
            </a:r>
            <a:r>
              <a:rPr lang="en-US" sz="18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Also available via </a:t>
            </a: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SYNNEX Digital Navigator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Exception:</a:t>
            </a:r>
            <a:endParaRPr lang="en-US" sz="18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r>
              <a:rPr lang="en-US" sz="1800" dirty="0">
                <a:latin typeface="Cambria" panose="02040503050406030204" pitchFamily="18" charset="0"/>
              </a:rPr>
              <a:t>Applicants seeking to purchase commercially available business-class Internet access services that cost $3,600 or less per year (including any one-time installation and equipment charges). </a:t>
            </a:r>
          </a:p>
          <a:p>
            <a:endParaRPr lang="en-US" sz="1800" dirty="0"/>
          </a:p>
          <a:p>
            <a:endParaRPr lang="en-US" sz="1800" dirty="0">
              <a:solidFill>
                <a:srgbClr val="0000CC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069" y="1668561"/>
            <a:ext cx="2516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Your 3rd step!</a:t>
            </a:r>
          </a:p>
        </p:txBody>
      </p:sp>
      <p:sp>
        <p:nvSpPr>
          <p:cNvPr id="9" name="Explosion 2 8"/>
          <p:cNvSpPr/>
          <p:nvPr/>
        </p:nvSpPr>
        <p:spPr>
          <a:xfrm>
            <a:off x="5373912" y="2891958"/>
            <a:ext cx="3352800" cy="2133600"/>
          </a:xfrm>
          <a:prstGeom prst="irregularSeal2">
            <a:avLst/>
          </a:prstGeom>
          <a:solidFill>
            <a:srgbClr val="EEA904"/>
          </a:solidFill>
          <a:effectLst>
            <a:outerShdw blurRad="40000" dist="63500" dir="5400000" rotWithShape="0">
              <a:srgbClr val="0000CC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Bid!</a:t>
            </a:r>
            <a:endParaRPr lang="en-US" sz="5400" b="1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098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FCC Form 471</a:t>
            </a:r>
          </a:p>
          <a:p>
            <a:pPr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Filed by the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applicant</a:t>
            </a:r>
            <a:r>
              <a:rPr lang="en-US" sz="1800" dirty="0" smtClean="0">
                <a:latin typeface="Cambria" panose="02040503050406030204" pitchFamily="18" charset="0"/>
              </a:rPr>
              <a:t> (end user).</a:t>
            </a:r>
          </a:p>
          <a:p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Officially requests discount funds from USAC.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Cambria" panose="02040503050406030204" pitchFamily="18" charset="0"/>
              </a:rPr>
              <a:t>Item 21 (template)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Filed by Service Provider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ambria" panose="02040503050406030204" pitchFamily="18" charset="0"/>
              </a:rPr>
              <a:t>A description of the products/services.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Equipment locations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Diagrams &amp; schedules of installations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Line item detail with costs outlining eligible and ineligible products/services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6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Additional details such as equipment locations and footnotes to line items</a:t>
            </a:r>
          </a:p>
          <a:p>
            <a:pPr>
              <a:buNone/>
            </a:pPr>
            <a:endParaRPr lang="en-US" sz="1000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5" name="Down Ribbon 4"/>
          <p:cNvSpPr/>
          <p:nvPr/>
        </p:nvSpPr>
        <p:spPr>
          <a:xfrm>
            <a:off x="4586515" y="3082860"/>
            <a:ext cx="4165590" cy="1024683"/>
          </a:xfrm>
          <a:prstGeom prst="ribbo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95217" y="3440498"/>
            <a:ext cx="2227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Your 4th step!</a:t>
            </a:r>
          </a:p>
        </p:txBody>
      </p:sp>
      <p:sp>
        <p:nvSpPr>
          <p:cNvPr id="7" name="Explosion 2 6"/>
          <p:cNvSpPr/>
          <p:nvPr/>
        </p:nvSpPr>
        <p:spPr>
          <a:xfrm>
            <a:off x="3323765" y="928915"/>
            <a:ext cx="5428339" cy="1538515"/>
          </a:xfrm>
          <a:prstGeom prst="irregularSeal2">
            <a:avLst/>
          </a:prstGeom>
          <a:solidFill>
            <a:srgbClr val="EEA904"/>
          </a:solidFill>
          <a:effectLst>
            <a:outerShdw blurRad="40000" dist="63500" dir="5400000" rotWithShape="0">
              <a:srgbClr val="0000CC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After winning bid is chosen</a:t>
            </a:r>
            <a:endParaRPr lang="en-US" sz="2400" b="1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159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Funding Commitment Decision Letter (FCDL)</a:t>
            </a:r>
          </a:p>
          <a:p>
            <a:pPr>
              <a:buNone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Issued to 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both</a:t>
            </a:r>
            <a:r>
              <a:rPr lang="en-US" sz="1800" dirty="0" smtClean="0">
                <a:latin typeface="Cambria" panose="02040503050406030204" pitchFamily="18" charset="0"/>
              </a:rPr>
              <a:t>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applicant and service provider </a:t>
            </a:r>
            <a:r>
              <a:rPr lang="en-US" sz="1800" dirty="0" smtClean="0">
                <a:latin typeface="Cambria" panose="02040503050406030204" pitchFamily="18" charset="0"/>
              </a:rPr>
              <a:t>by USAC</a:t>
            </a:r>
            <a:r>
              <a:rPr lang="en-US" sz="18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n-US" sz="1800" dirty="0" smtClean="0">
                <a:latin typeface="Cambria" panose="02040503050406030204" pitchFamily="18" charset="0"/>
              </a:rPr>
              <a:t>Available in EPC.</a:t>
            </a:r>
            <a:endParaRPr lang="en-US" sz="1800" dirty="0" smtClean="0">
              <a:latin typeface="Cambria" panose="02040503050406030204" pitchFamily="18" charset="0"/>
            </a:endParaRPr>
          </a:p>
          <a:p>
            <a:r>
              <a:rPr lang="en-US" sz="1800" dirty="0" smtClean="0">
                <a:latin typeface="Cambria" panose="02040503050406030204" pitchFamily="18" charset="0"/>
              </a:rPr>
              <a:t>Issued in weekly cycles called </a:t>
            </a:r>
            <a:r>
              <a:rPr lang="en-US" sz="18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“waves”</a:t>
            </a:r>
            <a:r>
              <a:rPr lang="en-US" sz="18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Establishes that USAC will pay the discount percentage of products/services or details reasons the request is denied.</a:t>
            </a:r>
          </a:p>
          <a:p>
            <a:r>
              <a:rPr lang="en-US" sz="1800" b="1" dirty="0" smtClean="0">
                <a:latin typeface="Cambria" panose="02040503050406030204" pitchFamily="18" charset="0"/>
              </a:rPr>
              <a:t>Service provider can now deliver products/services.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3229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ambria" panose="02040503050406030204" pitchFamily="18" charset="0"/>
              </a:rPr>
              <a:t>FCC Form </a:t>
            </a:r>
            <a:r>
              <a:rPr lang="en-US" sz="2400" b="1" dirty="0" smtClean="0">
                <a:latin typeface="Cambria" panose="02040503050406030204" pitchFamily="18" charset="0"/>
              </a:rPr>
              <a:t>486 Receipt of Service Confirmation</a:t>
            </a:r>
          </a:p>
          <a:p>
            <a:pPr marL="0" indent="0">
              <a:buNone/>
            </a:pPr>
            <a:endParaRPr lang="en-US" sz="1200" b="1" dirty="0">
              <a:latin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</a:rPr>
              <a:t>Filed by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applicant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</a:rPr>
              <a:t>Authorizes USAC to pay invoices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</a:rPr>
              <a:t>Notifies USAC of initial service start 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mbria" panose="02040503050406030204" pitchFamily="18" charset="0"/>
              </a:rPr>
              <a:t>Certifies compliance with the </a:t>
            </a:r>
            <a:r>
              <a:rPr lang="en-US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Children’s Internet Protection Act (CIPA)</a:t>
            </a:r>
            <a:endParaRPr lang="en-US" sz="2000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6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Billing Methods</a:t>
            </a:r>
          </a:p>
          <a:p>
            <a:pPr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Billed Entity Applicant Reimbursement (BEAR, Form 472) </a:t>
            </a:r>
            <a:r>
              <a:rPr lang="en-US" sz="2000" dirty="0" smtClean="0">
                <a:latin typeface="Cambria" panose="02040503050406030204" pitchFamily="18" charset="0"/>
              </a:rPr>
              <a:t>– </a:t>
            </a:r>
          </a:p>
          <a:p>
            <a:pPr marL="0" indent="0">
              <a:buNone/>
            </a:pPr>
            <a:endParaRPr lang="en-US" sz="8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Submitted by the </a:t>
            </a:r>
            <a:r>
              <a:rPr lang="en-US" sz="2000" i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applicant</a:t>
            </a:r>
            <a:r>
              <a:rPr lang="en-US" sz="2000" dirty="0" smtClean="0">
                <a:latin typeface="Cambria" panose="02040503050406030204" pitchFamily="18" charset="0"/>
              </a:rPr>
              <a:t> to USAC after they have paid service providers for products/service in full.</a:t>
            </a:r>
          </a:p>
          <a:p>
            <a:pPr>
              <a:buFont typeface="Cambria" panose="02040503050406030204" pitchFamily="18" charset="0"/>
              <a:buChar char="⋆"/>
            </a:pPr>
            <a:r>
              <a:rPr lang="en-US" sz="1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For FY2016 and beyond, applicants will receive direct reimbursement from USAC.</a:t>
            </a:r>
          </a:p>
          <a:p>
            <a:endParaRPr lang="en-US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Service Provider Invoice (SPI, Form 474)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– </a:t>
            </a:r>
          </a:p>
          <a:p>
            <a:pPr>
              <a:spcBef>
                <a:spcPts val="0"/>
              </a:spcBef>
              <a:buNone/>
            </a:pPr>
            <a:r>
              <a:rPr lang="en-US" sz="800" dirty="0" smtClean="0">
                <a:latin typeface="Cambria" panose="02040503050406030204" pitchFamily="18" charset="0"/>
              </a:rPr>
              <a:t>	</a:t>
            </a:r>
          </a:p>
          <a:p>
            <a:pPr marL="0" indent="0">
              <a:spcBef>
                <a:spcPts val="24"/>
              </a:spcBef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Submitted by the </a:t>
            </a:r>
            <a:r>
              <a:rPr lang="en-US" sz="2000" i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service provider </a:t>
            </a:r>
            <a:r>
              <a:rPr lang="en-US" sz="2000" dirty="0" smtClean="0">
                <a:latin typeface="Cambria" panose="02040503050406030204" pitchFamily="18" charset="0"/>
              </a:rPr>
              <a:t>to USAC requesting reimbursement for products/services already provided and not paid for by the end user.  </a:t>
            </a:r>
            <a:r>
              <a:rPr lang="en-US" sz="2000" i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aka-The amount of the discount.</a:t>
            </a:r>
          </a:p>
          <a:p>
            <a:pPr marL="347472" lvl="1" indent="0">
              <a:buNone/>
            </a:pPr>
            <a:endParaRPr lang="en-US" sz="800" dirty="0" smtClean="0">
              <a:latin typeface="Cambria" panose="02040503050406030204" pitchFamily="18" charset="0"/>
            </a:endParaRPr>
          </a:p>
          <a:p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579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Lowest Corresponding Price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The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lowest price</a:t>
            </a:r>
            <a:r>
              <a:rPr lang="en-US" sz="2000" dirty="0" smtClean="0">
                <a:latin typeface="Cambria" panose="02040503050406030204" pitchFamily="18" charset="0"/>
              </a:rPr>
              <a:t> that a service provider charges to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non-residential</a:t>
            </a:r>
            <a:r>
              <a:rPr lang="en-US" sz="2000" dirty="0" smtClean="0">
                <a:latin typeface="Cambria" panose="02040503050406030204" pitchFamily="18" charset="0"/>
              </a:rPr>
              <a:t> customers within the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same geographic service area </a:t>
            </a:r>
            <a:r>
              <a:rPr lang="en-US" sz="2000" dirty="0" smtClean="0">
                <a:latin typeface="Cambria" panose="02040503050406030204" pitchFamily="18" charset="0"/>
              </a:rPr>
              <a:t>as an eligible entity.</a:t>
            </a:r>
          </a:p>
          <a:p>
            <a:pPr>
              <a:spcBef>
                <a:spcPts val="0"/>
              </a:spcBef>
            </a:pPr>
            <a:endParaRPr lang="en-US" sz="800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The only exception is an official finding that this price is no longer “compensatory”.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Higher cost to deliver services</a:t>
            </a:r>
          </a:p>
          <a:p>
            <a:pPr lvl="1">
              <a:spcBef>
                <a:spcPts val="0"/>
              </a:spcBef>
            </a:pPr>
            <a:endParaRPr lang="en-US" sz="800" dirty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The applicant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does not </a:t>
            </a:r>
            <a:r>
              <a:rPr lang="en-US" sz="2000" dirty="0" smtClean="0">
                <a:latin typeface="Cambria" panose="02040503050406030204" pitchFamily="18" charset="0"/>
              </a:rPr>
              <a:t>have to ask for LCP.</a:t>
            </a:r>
          </a:p>
          <a:p>
            <a:pPr>
              <a:spcBef>
                <a:spcPts val="0"/>
              </a:spcBef>
            </a:pPr>
            <a:endParaRPr lang="en-US" sz="800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Service Providers are responsible to provide LCP to applicants.</a:t>
            </a:r>
          </a:p>
          <a:p>
            <a:pPr>
              <a:spcBef>
                <a:spcPts val="0"/>
              </a:spcBef>
            </a:pPr>
            <a:endParaRPr lang="en-US" sz="800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Includes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promotional rates </a:t>
            </a:r>
            <a:r>
              <a:rPr lang="en-US" sz="2000" dirty="0" smtClean="0">
                <a:latin typeface="Cambria" panose="02040503050406030204" pitchFamily="18" charset="0"/>
              </a:rPr>
              <a:t>offered for a period greater than 90 days.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2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</a:rPr>
              <a:t>E-RATE PROGRAM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754753" y="841830"/>
          <a:ext cx="7634513" cy="5297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86469" y="2394878"/>
            <a:ext cx="1769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Filed by School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or Library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8090" y="2380153"/>
            <a:ext cx="1872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Filed by School</a:t>
            </a:r>
          </a:p>
          <a:p>
            <a:pPr algn="ctr"/>
            <a:r>
              <a:rPr lang="en-US" b="1" dirty="0">
                <a:latin typeface="Cambria" panose="02040503050406030204" pitchFamily="18" charset="0"/>
              </a:rPr>
              <a:t>or Library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680" y="4064025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Opens bidding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process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33948" y="4064026"/>
            <a:ext cx="2020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Requests funding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from USAC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2786" y="2372438"/>
            <a:ext cx="19376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mbria" panose="02040503050406030204" pitchFamily="18" charset="0"/>
              </a:rPr>
              <a:t>Filed by School</a:t>
            </a:r>
          </a:p>
          <a:p>
            <a:pPr algn="ctr"/>
            <a:r>
              <a:rPr lang="en-US" b="1" dirty="0">
                <a:latin typeface="Cambria" panose="02040503050406030204" pitchFamily="18" charset="0"/>
              </a:rPr>
              <a:t>or Library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0499" y="4067883"/>
            <a:ext cx="1237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Receipt of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Service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31406" y="1830329"/>
            <a:ext cx="22061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Form </a:t>
            </a:r>
            <a:r>
              <a:rPr lang="en-US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472</a:t>
            </a:r>
            <a:r>
              <a:rPr lang="en-US" b="1" dirty="0" smtClean="0">
                <a:latin typeface="Cambria" panose="02040503050406030204" pitchFamily="18" charset="0"/>
              </a:rPr>
              <a:t> filed </a:t>
            </a:r>
            <a:r>
              <a:rPr lang="en-US" b="1" dirty="0">
                <a:latin typeface="Cambria" panose="02040503050406030204" pitchFamily="18" charset="0"/>
              </a:rPr>
              <a:t>by </a:t>
            </a:r>
            <a:r>
              <a:rPr lang="en-US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School or Library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Form </a:t>
            </a:r>
            <a:r>
              <a:rPr lang="en-US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474</a:t>
            </a:r>
            <a:r>
              <a:rPr lang="en-US" b="1" dirty="0" smtClean="0">
                <a:latin typeface="Cambria" panose="02040503050406030204" pitchFamily="18" charset="0"/>
              </a:rPr>
              <a:t> filed by </a:t>
            </a:r>
            <a:r>
              <a:rPr lang="en-US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Service Provider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3328" y="4067864"/>
            <a:ext cx="159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mbria" panose="02040503050406030204" pitchFamily="18" charset="0"/>
              </a:rPr>
              <a:t>Billing Forms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5430" y="1142795"/>
            <a:ext cx="5021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" pitchFamily="18" charset="0"/>
              </a:rPr>
              <a:t>Sequence </a:t>
            </a:r>
            <a:r>
              <a:rPr lang="en-US" sz="3200" b="1" dirty="0" smtClean="0">
                <a:latin typeface="Cambria" pitchFamily="18" charset="0"/>
              </a:rPr>
              <a:t>of Major Forms</a:t>
            </a:r>
            <a:endParaRPr lang="en-US" sz="3200" b="1" dirty="0">
              <a:latin typeface="Cambria" pitchFamily="18" charset="0"/>
            </a:endParaRPr>
          </a:p>
        </p:txBody>
      </p:sp>
      <p:sp>
        <p:nvSpPr>
          <p:cNvPr id="16" name="Left Bracket 15"/>
          <p:cNvSpPr/>
          <p:nvPr/>
        </p:nvSpPr>
        <p:spPr>
          <a:xfrm rot="16200000">
            <a:off x="2359307" y="3881119"/>
            <a:ext cx="274320" cy="1824631"/>
          </a:xfrm>
          <a:prstGeom prst="leftBracket">
            <a:avLst/>
          </a:prstGeom>
          <a:ln>
            <a:solidFill>
              <a:schemeClr val="tx1"/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96077" y="4905845"/>
            <a:ext cx="3166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Bids are awarded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(Form 470 must be Open for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 a minimum of 28 days)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927234" y="4938220"/>
            <a:ext cx="1371968" cy="882019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TextBox 19"/>
          <p:cNvSpPr txBox="1"/>
          <p:nvPr/>
        </p:nvSpPr>
        <p:spPr>
          <a:xfrm>
            <a:off x="5147761" y="4943809"/>
            <a:ext cx="931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Form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473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06145" y="5074435"/>
            <a:ext cx="23214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Cambria" panose="02040503050406030204" pitchFamily="18" charset="0"/>
              </a:rPr>
              <a:t>Service Provider</a:t>
            </a:r>
          </a:p>
          <a:p>
            <a:pPr algn="ctr"/>
            <a:r>
              <a:rPr lang="en-US" b="1" dirty="0" smtClean="0">
                <a:latin typeface="Cambria" panose="02040503050406030204" pitchFamily="18" charset="0"/>
              </a:rPr>
              <a:t>Annual Certification</a:t>
            </a:r>
          </a:p>
        </p:txBody>
      </p:sp>
    </p:spTree>
    <p:extLst>
      <p:ext uri="{BB962C8B-B14F-4D97-AF65-F5344CB8AC3E}">
        <p14:creationId xmlns:p14="http://schemas.microsoft.com/office/powerpoint/2010/main" val="384837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 smtClean="0">
                <a:latin typeface="Cambria" panose="02040503050406030204" pitchFamily="18" charset="0"/>
              </a:rPr>
              <a:t>E-RATE PROGRAM</a:t>
            </a:r>
            <a:endParaRPr lang="en-US" sz="2800" b="1" cap="none" dirty="0">
              <a:latin typeface="Cambria" panose="020405030504060302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066800" y="1295400"/>
          <a:ext cx="7010400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54800" y="1636947"/>
            <a:ext cx="24456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Form 470 officially</a:t>
            </a:r>
          </a:p>
          <a:p>
            <a:r>
              <a:rPr lang="en-US" sz="1600" b="1" dirty="0" smtClean="0">
                <a:latin typeface="Cambria" panose="02040503050406030204" pitchFamily="18" charset="0"/>
              </a:rPr>
              <a:t>opens the solicitation.</a:t>
            </a:r>
          </a:p>
          <a:p>
            <a:r>
              <a:rPr lang="en-US" sz="1600" b="1" dirty="0" smtClean="0">
                <a:latin typeface="Cambria" panose="02040503050406030204" pitchFamily="18" charset="0"/>
              </a:rPr>
              <a:t>Bids/RFP’s are optional at local discretion.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064621"/>
            <a:ext cx="2280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ambria" panose="02040503050406030204" pitchFamily="18" charset="0"/>
              </a:rPr>
              <a:t>Form 471 officially</a:t>
            </a:r>
          </a:p>
          <a:p>
            <a:r>
              <a:rPr lang="en-US" sz="1600" b="1" dirty="0" smtClean="0">
                <a:latin typeface="Cambria" panose="02040503050406030204" pitchFamily="18" charset="0"/>
              </a:rPr>
              <a:t>requests funding from</a:t>
            </a:r>
          </a:p>
          <a:p>
            <a:r>
              <a:rPr lang="en-US" sz="1600" b="1" dirty="0" smtClean="0">
                <a:latin typeface="Cambria" panose="02040503050406030204" pitchFamily="18" charset="0"/>
              </a:rPr>
              <a:t>E-Rate.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57600" y="3962400"/>
            <a:ext cx="1219200" cy="990600"/>
          </a:xfrm>
          <a:prstGeom prst="straightConnector1">
            <a:avLst/>
          </a:prstGeom>
          <a:ln w="63500">
            <a:solidFill>
              <a:schemeClr val="accent1">
                <a:lumMod val="50000"/>
              </a:schemeClr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2609" y="1191695"/>
            <a:ext cx="2939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Cambria" panose="02040503050406030204" pitchFamily="18" charset="0"/>
              </a:rPr>
              <a:t>Annual Schedule</a:t>
            </a:r>
          </a:p>
        </p:txBody>
      </p:sp>
    </p:spTree>
    <p:extLst>
      <p:ext uri="{BB962C8B-B14F-4D97-AF65-F5344CB8AC3E}">
        <p14:creationId xmlns:p14="http://schemas.microsoft.com/office/powerpoint/2010/main" val="362305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Annual Budget is 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$3.9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Billion </a:t>
            </a:r>
            <a:r>
              <a:rPr lang="en-US" sz="2000" b="1" dirty="0">
                <a:solidFill>
                  <a:srgbClr val="0000CC"/>
                </a:solidFill>
                <a:latin typeface="Cambria" panose="02040503050406030204" pitchFamily="18" charset="0"/>
              </a:rPr>
              <a:t>per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year</a:t>
            </a:r>
            <a:r>
              <a:rPr lang="en-US" sz="2000" dirty="0">
                <a:latin typeface="Cambria" panose="02040503050406030204" pitchFamily="18" charset="0"/>
              </a:rPr>
              <a:t>, </a:t>
            </a:r>
            <a:r>
              <a:rPr lang="en-US" sz="2000" dirty="0" smtClean="0">
                <a:latin typeface="Cambria" panose="02040503050406030204" pitchFamily="18" charset="0"/>
              </a:rPr>
              <a:t>indexed </a:t>
            </a:r>
            <a:r>
              <a:rPr lang="en-US" sz="2000" dirty="0">
                <a:latin typeface="Cambria" panose="02040503050406030204" pitchFamily="18" charset="0"/>
              </a:rPr>
              <a:t>to inflation</a:t>
            </a:r>
            <a:r>
              <a:rPr lang="en-US" sz="2000" dirty="0" smtClean="0">
                <a:latin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Cambria" panose="02040503050406030204" pitchFamily="18" charset="0"/>
              </a:rPr>
              <a:t>(unused funds from previous years can be rolled over into the current year)</a:t>
            </a:r>
          </a:p>
          <a:p>
            <a:pPr marL="0" indent="0">
              <a:buNone/>
            </a:pPr>
            <a:endParaRPr lang="en-US" sz="8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The </a:t>
            </a:r>
            <a:r>
              <a:rPr lang="en-US" sz="2000" dirty="0">
                <a:latin typeface="Cambria" panose="02040503050406030204" pitchFamily="18" charset="0"/>
              </a:rPr>
              <a:t>E-Rate program provides </a:t>
            </a:r>
            <a:r>
              <a:rPr lang="en-US" sz="2000" b="1" dirty="0">
                <a:solidFill>
                  <a:srgbClr val="0000CC"/>
                </a:solidFill>
                <a:latin typeface="Cambria" panose="02040503050406030204" pitchFamily="18" charset="0"/>
              </a:rPr>
              <a:t>discounts</a:t>
            </a:r>
            <a:r>
              <a:rPr lang="en-US" sz="2000" dirty="0">
                <a:latin typeface="Cambria" panose="02040503050406030204" pitchFamily="18" charset="0"/>
              </a:rPr>
              <a:t> to assist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schools and public libraries</a:t>
            </a:r>
            <a:r>
              <a:rPr lang="en-US" sz="2000" dirty="0">
                <a:latin typeface="Cambria" panose="02040503050406030204" pitchFamily="18" charset="0"/>
              </a:rPr>
              <a:t> to attain affordable </a:t>
            </a:r>
            <a:r>
              <a:rPr lang="en-US" sz="2000" b="1" dirty="0">
                <a:solidFill>
                  <a:srgbClr val="0000CC"/>
                </a:solidFill>
                <a:latin typeface="Cambria" panose="02040503050406030204" pitchFamily="18" charset="0"/>
              </a:rPr>
              <a:t>telecommunications and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bandwidth.</a:t>
            </a:r>
          </a:p>
          <a:p>
            <a:pPr marL="0" indent="0">
              <a:buNone/>
            </a:pPr>
            <a:endParaRPr lang="en-US" sz="800" b="1" dirty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ambria" panose="02040503050406030204" pitchFamily="18" charset="0"/>
              </a:rPr>
              <a:t>Discounts range from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20% to 90% of the cost of products and services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</a:rPr>
              <a:t>prorated to the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USDA National School Lunch Program </a:t>
            </a:r>
            <a:r>
              <a:rPr lang="en-US" sz="2000" b="1" dirty="0" smtClean="0">
                <a:latin typeface="Cambria" panose="02040503050406030204" pitchFamily="18" charset="0"/>
              </a:rPr>
              <a:t>AND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latin typeface="Cambria" panose="02040503050406030204" pitchFamily="18" charset="0"/>
              </a:rPr>
              <a:t>the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urban or rural status </a:t>
            </a:r>
            <a:r>
              <a:rPr lang="en-US" sz="2000" b="1" dirty="0" smtClean="0">
                <a:latin typeface="Cambria" panose="02040503050406030204" pitchFamily="18" charset="0"/>
              </a:rPr>
              <a:t>of the applicant’s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school district</a:t>
            </a:r>
            <a:r>
              <a:rPr lang="en-US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endParaRPr lang="en-US" sz="800" i="1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800" dirty="0"/>
          </a:p>
          <a:p>
            <a:pPr>
              <a:buFont typeface="Arial" pitchFamily="34" charset="0"/>
              <a:buChar char="•"/>
            </a:pPr>
            <a:endParaRPr lang="en-US" sz="1600" dirty="0"/>
          </a:p>
          <a:p>
            <a:pPr lvl="1"/>
            <a:endParaRPr 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441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b="1" dirty="0">
                <a:latin typeface="Cambria" panose="02040503050406030204" pitchFamily="18" charset="0"/>
              </a:rPr>
              <a:t>File FCC Form 498 </a:t>
            </a:r>
            <a:r>
              <a:rPr lang="en-US" sz="2000" b="1" dirty="0" smtClean="0">
                <a:latin typeface="Cambria" panose="02040503050406030204" pitchFamily="18" charset="0"/>
              </a:rPr>
              <a:t>to </a:t>
            </a:r>
            <a:r>
              <a:rPr lang="en-US" sz="2000" b="1" dirty="0">
                <a:latin typeface="Cambria" panose="02040503050406030204" pitchFamily="18" charset="0"/>
              </a:rPr>
              <a:t>get your </a:t>
            </a:r>
            <a:r>
              <a:rPr lang="en-US" sz="2000" b="1" dirty="0">
                <a:solidFill>
                  <a:srgbClr val="0000CC"/>
                </a:solidFill>
                <a:latin typeface="Cambria" panose="02040503050406030204" pitchFamily="18" charset="0"/>
              </a:rPr>
              <a:t>Service Provider Identification Number</a:t>
            </a:r>
            <a:r>
              <a:rPr lang="en-US" sz="2000" b="1" dirty="0"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(498 ID).</a:t>
            </a:r>
            <a:endParaRPr lang="en-US" sz="20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File your FCC Form 473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Service Provider Annual Certification</a:t>
            </a:r>
            <a:r>
              <a:rPr lang="en-US" sz="2000" b="1" dirty="0" smtClean="0">
                <a:latin typeface="Cambria" panose="02040503050406030204" pitchFamily="18" charset="0"/>
              </a:rPr>
              <a:t>.</a:t>
            </a:r>
          </a:p>
          <a:p>
            <a:pPr lvl="1">
              <a:buFont typeface="Cambria" panose="02040503050406030204" pitchFamily="18" charset="0"/>
              <a:buChar char="⋆"/>
            </a:pP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Maintain correct information on USAC site year-round.</a:t>
            </a:r>
          </a:p>
          <a:p>
            <a:endParaRPr lang="en-US" sz="800" b="1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Set up your EPC account!</a:t>
            </a:r>
          </a:p>
          <a:p>
            <a:pPr>
              <a:buFont typeface="Wingdings" pitchFamily="2" charset="2"/>
              <a:buChar char="ü"/>
            </a:pPr>
            <a:endParaRPr lang="en-US" sz="800" b="1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Maintain </a:t>
            </a:r>
            <a:r>
              <a:rPr lang="en-US" sz="2000" b="1" dirty="0">
                <a:latin typeface="Cambria" panose="02040503050406030204" pitchFamily="18" charset="0"/>
              </a:rPr>
              <a:t>any documentation </a:t>
            </a:r>
            <a:r>
              <a:rPr lang="en-US" sz="2000" b="1" dirty="0" smtClean="0">
                <a:latin typeface="Cambria" panose="02040503050406030204" pitchFamily="18" charset="0"/>
              </a:rPr>
              <a:t>or communication </a:t>
            </a:r>
            <a:r>
              <a:rPr lang="en-US" sz="2000" b="1" dirty="0">
                <a:latin typeface="Cambria" panose="02040503050406030204" pitchFamily="18" charset="0"/>
              </a:rPr>
              <a:t>for </a:t>
            </a:r>
            <a:r>
              <a:rPr lang="en-US" sz="20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10 years </a:t>
            </a:r>
            <a:r>
              <a:rPr lang="en-US" sz="2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past the last day of the funding year or the service delivery date (whichever is latter).</a:t>
            </a:r>
            <a:endParaRPr lang="en-US" sz="20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800" b="1" dirty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>
                <a:latin typeface="Cambria" panose="02040503050406030204" pitchFamily="18" charset="0"/>
              </a:rPr>
              <a:t> Include full details on all billing such as serial </a:t>
            </a:r>
            <a:r>
              <a:rPr lang="en-US" sz="2000" b="1" dirty="0" smtClean="0">
                <a:latin typeface="Cambria" panose="02040503050406030204" pitchFamily="18" charset="0"/>
              </a:rPr>
              <a:t>numbers, </a:t>
            </a:r>
            <a:r>
              <a:rPr lang="en-US" sz="2000" b="1" dirty="0">
                <a:latin typeface="Cambria" panose="02040503050406030204" pitchFamily="18" charset="0"/>
              </a:rPr>
              <a:t>product </a:t>
            </a:r>
            <a:r>
              <a:rPr lang="en-US" sz="2000" b="1" dirty="0" smtClean="0">
                <a:latin typeface="Cambria" panose="02040503050406030204" pitchFamily="18" charset="0"/>
              </a:rPr>
              <a:t>descriptions, Form 471 Application Number.</a:t>
            </a:r>
          </a:p>
          <a:p>
            <a:pPr>
              <a:buFont typeface="Wingdings" pitchFamily="2" charset="2"/>
              <a:buChar char="Ø"/>
            </a:pPr>
            <a:endParaRPr lang="en-US" sz="800" b="1" dirty="0" smtClean="0"/>
          </a:p>
          <a:p>
            <a:pPr>
              <a:buFont typeface="Wingdings" pitchFamily="2" charset="2"/>
              <a:buChar char="ü"/>
            </a:pPr>
            <a:endParaRPr lang="en-US" sz="1600" b="1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  <a:cs typeface="Arial" pitchFamily="34" charset="0"/>
              </a:rPr>
              <a:t>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038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E-Rate is a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year-round task</a:t>
            </a:r>
            <a:r>
              <a:rPr lang="en-US" sz="2000" b="1" dirty="0" smtClean="0">
                <a:latin typeface="Cambria" panose="02040503050406030204" pitchFamily="18" charset="0"/>
              </a:rPr>
              <a:t>, diligently monitor and communicate with your customer and keep records continuously throughout the year.</a:t>
            </a:r>
          </a:p>
          <a:p>
            <a:pPr>
              <a:buFont typeface="Wingdings" pitchFamily="2" charset="2"/>
              <a:buChar char="ü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Keep up with changes in the rules. 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The FCC can issue Orders, instructions and judgments at any time throughout the year.</a:t>
            </a:r>
          </a:p>
          <a:p>
            <a:pPr>
              <a:buFont typeface="Wingdings" pitchFamily="2" charset="2"/>
              <a:buChar char="ü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Carefully read all forms and check for errors.  There are </a:t>
            </a:r>
            <a:r>
              <a:rPr lang="en-US" sz="20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civil and criminal penalties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 for violating any certifications </a:t>
            </a:r>
            <a:r>
              <a:rPr lang="en-US" sz="2000" b="1" dirty="0" smtClean="0">
                <a:latin typeface="Cambria" panose="02040503050406030204" pitchFamily="18" charset="0"/>
              </a:rPr>
              <a:t>made by signing these forms.</a:t>
            </a:r>
          </a:p>
          <a:p>
            <a:pPr>
              <a:buFont typeface="Wingdings" pitchFamily="2" charset="2"/>
              <a:buChar char="ü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Strictly</a:t>
            </a:r>
            <a:r>
              <a:rPr lang="en-US" sz="2000" b="1" dirty="0" smtClean="0">
                <a:latin typeface="Cambria" panose="02040503050406030204" pitchFamily="18" charset="0"/>
              </a:rPr>
              <a:t> adhere to stated deadlines.  There are exceptions, but don’t take chances.  Extensions may be available.</a:t>
            </a:r>
          </a:p>
          <a:p>
            <a:pPr>
              <a:buFont typeface="Wingdings" pitchFamily="2" charset="2"/>
              <a:buChar char="ü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b="1" dirty="0" smtClean="0">
                <a:latin typeface="Cambria" panose="02040503050406030204" pitchFamily="18" charset="0"/>
              </a:rPr>
              <a:t>Promptly and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accurately </a:t>
            </a:r>
            <a:r>
              <a:rPr lang="en-US" sz="2000" b="1" dirty="0" smtClean="0">
                <a:latin typeface="Cambria" panose="02040503050406030204" pitchFamily="18" charset="0"/>
              </a:rPr>
              <a:t>respond to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any</a:t>
            </a:r>
            <a:r>
              <a:rPr lang="en-US" sz="2000" b="1" dirty="0" smtClean="0">
                <a:latin typeface="Cambria" panose="02040503050406030204" pitchFamily="18" charset="0"/>
              </a:rPr>
              <a:t> inquiries from USAC.</a:t>
            </a:r>
          </a:p>
          <a:p>
            <a:pPr>
              <a:buFont typeface="Wingdings" pitchFamily="2" charset="2"/>
              <a:buChar char="ü"/>
            </a:pPr>
            <a:endParaRPr lang="en-US" sz="2000" b="1" dirty="0" smtClean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pitchFamily="34" charset="0"/>
              </a:rPr>
              <a:t>RECOMMENDATIONS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609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/>
          </p:cNvSpPr>
          <p:nvPr/>
        </p:nvSpPr>
        <p:spPr>
          <a:xfrm>
            <a:off x="457210" y="1250730"/>
            <a:ext cx="8173357" cy="468811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5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594" y="1554716"/>
            <a:ext cx="783771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latin typeface="Cambria" panose="02040503050406030204" pitchFamily="18" charset="0"/>
                <a:cs typeface="Arial" pitchFamily="34" charset="0"/>
              </a:rPr>
              <a:t>Universal Service Administrative Company </a:t>
            </a:r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website:</a:t>
            </a:r>
            <a:endParaRPr lang="en-US" sz="2400" b="1" dirty="0">
              <a:latin typeface="Cambria" panose="02040503050406030204" pitchFamily="18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Cambria" panose="02040503050406030204" pitchFamily="18" charset="0"/>
                <a:cs typeface="Arial" pitchFamily="34" charset="0"/>
              </a:rPr>
              <a:t>www.usac.org/sl</a:t>
            </a:r>
            <a:r>
              <a:rPr lang="en-US" sz="2400" dirty="0" smtClean="0">
                <a:latin typeface="Cambria" panose="02040503050406030204" pitchFamily="18" charset="0"/>
                <a:cs typeface="Arial" pitchFamily="34" charset="0"/>
              </a:rPr>
              <a:t>  </a:t>
            </a:r>
          </a:p>
          <a:p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USAC phone:  </a:t>
            </a:r>
            <a:r>
              <a:rPr lang="en-US" sz="2400" b="1" dirty="0" smtClean="0">
                <a:solidFill>
                  <a:srgbClr val="0000CC"/>
                </a:solidFill>
                <a:latin typeface="Cambria" panose="02040503050406030204" pitchFamily="18" charset="0"/>
                <a:cs typeface="Arial" pitchFamily="34" charset="0"/>
              </a:rPr>
              <a:t>888-203-8100  (Client Service Bureau)</a:t>
            </a:r>
            <a:endParaRPr lang="en-US" sz="2400" b="1" dirty="0">
              <a:solidFill>
                <a:srgbClr val="0000CC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endParaRPr lang="en-US" dirty="0" smtClean="0">
              <a:latin typeface="Cambria" panose="02040503050406030204" pitchFamily="18" charset="0"/>
              <a:cs typeface="Arial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 E-Rate Central (E-Rate consulting for applicants) 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Cambria" panose="02040503050406030204" pitchFamily="18" charset="0"/>
                <a:cs typeface="Arial" pitchFamily="34" charset="0"/>
              </a:rPr>
              <a:t>www.e-ratecentral.com</a:t>
            </a:r>
            <a:r>
              <a:rPr lang="en-US" sz="2400" dirty="0" smtClean="0">
                <a:latin typeface="Cambria" panose="02040503050406030204" pitchFamily="18" charset="0"/>
                <a:cs typeface="Arial" pitchFamily="34" charset="0"/>
              </a:rPr>
              <a:t>  (sign up for newsletter)</a:t>
            </a:r>
            <a:endParaRPr lang="en-US" sz="1200" dirty="0" smtClean="0">
              <a:latin typeface="Cambria" panose="02040503050406030204" pitchFamily="18" charset="0"/>
              <a:cs typeface="Arial" pitchFamily="34" charset="0"/>
            </a:endParaRPr>
          </a:p>
          <a:p>
            <a:endParaRPr lang="en-US" b="1" dirty="0" smtClean="0">
              <a:solidFill>
                <a:srgbClr val="0000CC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SYNNEX Government Programs website: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Cambria" panose="02040503050406030204" pitchFamily="18" charset="0"/>
                <a:cs typeface="Arial" pitchFamily="34" charset="0"/>
              </a:rPr>
              <a:t>www.govsolv.com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latin typeface="Cambria" panose="02040503050406030204" pitchFamily="18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SYNNEX Digital Navigator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Cambria" panose="02040503050406030204" pitchFamily="18" charset="0"/>
                <a:cs typeface="Arial" pitchFamily="34" charset="0"/>
              </a:rPr>
              <a:t>www.governmentnavigator.com  </a:t>
            </a:r>
          </a:p>
          <a:p>
            <a:r>
              <a:rPr lang="en-US" sz="2000" b="1" dirty="0" smtClean="0">
                <a:latin typeface="Cambria" panose="02040503050406030204" pitchFamily="18" charset="0"/>
                <a:cs typeface="Arial" pitchFamily="34" charset="0"/>
              </a:rPr>
              <a:t>(Login required, see SYNNEX GOV</a:t>
            </a:r>
            <a:r>
              <a:rPr lang="en-US" sz="2000" b="1" i="1" dirty="0" smtClean="0">
                <a:latin typeface="Cambria" panose="02040503050406030204" pitchFamily="18" charset="0"/>
                <a:cs typeface="Arial" pitchFamily="34" charset="0"/>
              </a:rPr>
              <a:t>Solv</a:t>
            </a:r>
            <a:r>
              <a:rPr lang="en-US" sz="2000" b="1" dirty="0" smtClean="0">
                <a:latin typeface="Cambria" panose="02040503050406030204" pitchFamily="18" charset="0"/>
                <a:cs typeface="Arial" pitchFamily="34" charset="0"/>
              </a:rPr>
              <a:t> team.)</a:t>
            </a:r>
            <a:endParaRPr lang="en-US" sz="2000" b="1" dirty="0"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all" dirty="0">
                <a:latin typeface="Cambria" panose="02040503050406030204" pitchFamily="18" charset="0"/>
                <a:cs typeface="Arial" pitchFamily="34" charset="0"/>
              </a:rPr>
              <a:t>ADDITIONAL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818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674" y="132153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USAC Services</a:t>
            </a:r>
          </a:p>
          <a:p>
            <a:pPr>
              <a:buNone/>
            </a:pPr>
            <a:endParaRPr lang="en-US" sz="1200" dirty="0" smtClean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en-US" sz="2000" b="1" dirty="0">
                <a:latin typeface="Cambria" panose="02040503050406030204" pitchFamily="18" charset="0"/>
              </a:rPr>
              <a:t>O</a:t>
            </a:r>
            <a:r>
              <a:rPr lang="en-US" sz="2000" b="1" dirty="0" smtClean="0">
                <a:latin typeface="Cambria" panose="02040503050406030204" pitchFamily="18" charset="0"/>
              </a:rPr>
              <a:t>n the USAC website: 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www.usac.org/sl</a:t>
            </a:r>
          </a:p>
          <a:p>
            <a:pPr>
              <a:buNone/>
            </a:pPr>
            <a:endParaRPr lang="en-US" sz="1000" dirty="0" smtClean="0">
              <a:latin typeface="Cambria" panose="02040503050406030204" pitchFamily="18" charset="0"/>
            </a:endParaRPr>
          </a:p>
          <a:p>
            <a:r>
              <a:rPr lang="en-US" sz="2000" b="1" dirty="0" smtClean="0">
                <a:latin typeface="Cambria" panose="02040503050406030204" pitchFamily="18" charset="0"/>
              </a:rPr>
              <a:t>Service Provider Webinar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Weekly webinar with USAC personnel </a:t>
            </a:r>
            <a:r>
              <a:rPr lang="en-US" sz="1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(must register every </a:t>
            </a:r>
            <a:r>
              <a:rPr lang="en-US" sz="1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week </a:t>
            </a:r>
            <a:r>
              <a:rPr lang="en-US" sz="1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on USAC website)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Reports on funding waves and levels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Question &amp; answer 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Every Tuesday, 12:00 eastern</a:t>
            </a:r>
          </a:p>
          <a:p>
            <a:endParaRPr lang="en-US" sz="1000" dirty="0" smtClean="0">
              <a:latin typeface="Cambria" panose="02040503050406030204" pitchFamily="18" charset="0"/>
            </a:endParaRPr>
          </a:p>
          <a:p>
            <a:r>
              <a:rPr lang="en-US" sz="2000" b="1" dirty="0" smtClean="0">
                <a:latin typeface="Cambria" panose="02040503050406030204" pitchFamily="18" charset="0"/>
              </a:rPr>
              <a:t>Schools and Libraries News Brief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Weekly email news and announcements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Sign up for EPC!</a:t>
            </a:r>
            <a:endParaRPr lang="en-US" sz="22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6256" y="184456"/>
            <a:ext cx="8229600" cy="940959"/>
          </a:xfrm>
        </p:spPr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pitchFamily="34" charset="0"/>
              </a:rPr>
              <a:t>ADDITIONAL INFORMATION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07101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281124"/>
              </p:ext>
            </p:extLst>
          </p:nvPr>
        </p:nvGraphicFramePr>
        <p:xfrm>
          <a:off x="618310" y="2057397"/>
          <a:ext cx="7959632" cy="386443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951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2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229">
                <a:tc rowSpan="2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% of students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</a:rPr>
                        <a:t>eligible for the National School Lunch Program</a:t>
                      </a:r>
                      <a:endParaRPr lang="en-US"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CATEGORY ONE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CATEGORY TWO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886">
                <a:tc vMerge="1"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URBAN</a:t>
                      </a:r>
                      <a:endParaRPr lang="en-US" b="1" dirty="0"/>
                    </a:p>
                  </a:txBody>
                  <a:tcPr>
                    <a:solidFill>
                      <a:srgbClr val="0099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RURAL</a:t>
                      </a:r>
                      <a:endParaRPr lang="en-US" b="1" dirty="0"/>
                    </a:p>
                  </a:txBody>
                  <a:tcPr>
                    <a:solidFill>
                      <a:srgbClr val="0099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URBAN</a:t>
                      </a:r>
                      <a:endParaRPr lang="en-US" b="1" dirty="0"/>
                    </a:p>
                  </a:txBody>
                  <a:tcPr>
                    <a:solidFill>
                      <a:srgbClr val="0099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RURAL</a:t>
                      </a:r>
                      <a:endParaRPr lang="en-US" b="1" dirty="0"/>
                    </a:p>
                  </a:txBody>
                  <a:tcPr>
                    <a:solidFill>
                      <a:srgbClr val="0099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Less</a:t>
                      </a:r>
                      <a:r>
                        <a:rPr lang="en-US" baseline="0" dirty="0" smtClean="0"/>
                        <a:t> than 1%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1% to 19%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20% to 34%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35% to 49%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50% to 74%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75% to 100%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85%</a:t>
                      </a:r>
                      <a:endParaRPr lang="en-US" dirty="0"/>
                    </a:p>
                  </a:txBody>
                  <a:tcPr>
                    <a:solidFill>
                      <a:srgbClr val="66FF66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928" y="1579866"/>
            <a:ext cx="2442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Discount Matrix</a:t>
            </a:r>
            <a:endParaRPr lang="en-US" sz="2400" b="1" dirty="0">
              <a:latin typeface="Cambria" panose="02040503050406030204" pitchFamily="18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</a:rPr>
              <a:t>E-RATE PROGRAM</a:t>
            </a:r>
            <a:endParaRPr lang="en-US" sz="3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61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Who qualifies?</a:t>
            </a:r>
          </a:p>
          <a:p>
            <a:pPr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Individual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K-12 schools</a:t>
            </a:r>
            <a:r>
              <a:rPr lang="en-US" sz="2000" dirty="0" smtClean="0">
                <a:latin typeface="Cambria" panose="02040503050406030204" pitchFamily="18" charset="0"/>
              </a:rPr>
              <a:t>, public or private</a:t>
            </a:r>
          </a:p>
          <a:p>
            <a:r>
              <a:rPr lang="en-US" sz="2000" dirty="0" smtClean="0">
                <a:latin typeface="Cambria" panose="02040503050406030204" pitchFamily="18" charset="0"/>
              </a:rPr>
              <a:t>School </a:t>
            </a:r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Districts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Public</a:t>
            </a:r>
            <a:r>
              <a:rPr lang="en-US" sz="2000" dirty="0" smtClean="0">
                <a:latin typeface="Cambria" panose="02040503050406030204" pitchFamily="18" charset="0"/>
              </a:rPr>
              <a:t> libraries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Non-profit</a:t>
            </a:r>
            <a:r>
              <a:rPr lang="en-US" sz="2000" dirty="0" smtClean="0">
                <a:latin typeface="Cambria" panose="02040503050406030204" pitchFamily="18" charset="0"/>
              </a:rPr>
              <a:t> K-12 schools with endowments </a:t>
            </a:r>
            <a:r>
              <a:rPr lang="en-US" sz="2000" u="sng" dirty="0" smtClean="0">
                <a:solidFill>
                  <a:srgbClr val="0000CC"/>
                </a:solidFill>
                <a:latin typeface="Cambria" panose="02040503050406030204" pitchFamily="18" charset="0"/>
              </a:rPr>
              <a:t>less</a:t>
            </a:r>
            <a:r>
              <a:rPr lang="en-US" sz="2000" dirty="0" smtClean="0">
                <a:latin typeface="Cambria" panose="02040503050406030204" pitchFamily="18" charset="0"/>
              </a:rPr>
              <a:t> than $50 Million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Consortia.</a:t>
            </a:r>
            <a:r>
              <a:rPr lang="en-US" sz="2000" dirty="0" smtClean="0">
                <a:latin typeface="Cambria" panose="02040503050406030204" pitchFamily="18" charset="0"/>
              </a:rPr>
              <a:t>  (Any combination of the above.)</a:t>
            </a:r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</a:rPr>
              <a:t>E-RATE PROGRAM</a:t>
            </a:r>
            <a:endParaRPr lang="en-US" sz="3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740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Eligible Products/Services</a:t>
            </a:r>
          </a:p>
          <a:p>
            <a:pPr>
              <a:spcBef>
                <a:spcPts val="0"/>
              </a:spcBef>
              <a:buNone/>
            </a:pPr>
            <a:endParaRPr lang="en-US" sz="1800" b="1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latin typeface="Cambria" panose="02040503050406030204" pitchFamily="18" charset="0"/>
              </a:rPr>
              <a:t>Each year the FCC will issue an 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Eligible Services List (ESL)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 smtClean="0">
                <a:solidFill>
                  <a:srgbClr val="0000CC"/>
                </a:solidFill>
                <a:latin typeface="Cambria" panose="02040503050406030204" pitchFamily="18" charset="0"/>
                <a:hlinkClick r:id="rId3"/>
              </a:rPr>
              <a:t>2017 ESL Click Here!</a:t>
            </a:r>
            <a:endParaRPr lang="en-US" b="1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800" b="1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800" dirty="0" smtClean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2805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400" b="1" dirty="0" smtClean="0">
                <a:latin typeface="Cambria" panose="02040503050406030204" pitchFamily="18" charset="0"/>
              </a:rPr>
              <a:t>Eligible Products/Services</a:t>
            </a:r>
          </a:p>
          <a:p>
            <a:pPr>
              <a:spcBef>
                <a:spcPts val="0"/>
              </a:spcBef>
              <a:buNone/>
            </a:pPr>
            <a:endParaRPr lang="en-US" sz="1200" b="1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000" b="1" u="sng" dirty="0" smtClean="0">
                <a:solidFill>
                  <a:srgbClr val="0000CC"/>
                </a:solidFill>
                <a:latin typeface="Cambria" panose="02040503050406030204" pitchFamily="18" charset="0"/>
              </a:rPr>
              <a:t>Category 1</a:t>
            </a:r>
            <a:r>
              <a:rPr lang="en-US" sz="2000" b="1" dirty="0" smtClean="0">
                <a:solidFill>
                  <a:srgbClr val="0000CC"/>
                </a:solidFill>
                <a:latin typeface="Cambria" panose="02040503050406030204" pitchFamily="18" charset="0"/>
              </a:rPr>
              <a:t>: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800" dirty="0" smtClean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mbria" panose="02040503050406030204" pitchFamily="18" charset="0"/>
              </a:rPr>
              <a:t>Data Transmission Services and Internet Access</a:t>
            </a:r>
            <a:endParaRPr lang="en-US" sz="1800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mbria" panose="02040503050406030204" pitchFamily="18" charset="0"/>
              </a:rPr>
              <a:t>Voice Services  (subject to phase down)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200" dirty="0" smtClean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rgbClr val="0000CC"/>
                </a:solidFill>
                <a:latin typeface="Cambria" panose="02040503050406030204" pitchFamily="18" charset="0"/>
              </a:rPr>
              <a:t>Category 2</a:t>
            </a:r>
            <a:r>
              <a:rPr lang="en-US" sz="2000" b="1" dirty="0" smtClean="0">
                <a:latin typeface="Cambria" panose="02040503050406030204" pitchFamily="18" charset="0"/>
              </a:rPr>
              <a:t>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800" b="1" dirty="0" smtClean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mbria" panose="02040503050406030204" pitchFamily="18" charset="0"/>
              </a:rPr>
              <a:t>Internal Connections</a:t>
            </a:r>
            <a:endParaRPr lang="en-US" sz="1800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mbria" panose="02040503050406030204" pitchFamily="18" charset="0"/>
              </a:rPr>
              <a:t>Managed Internal Broadband Services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Cambria" panose="02040503050406030204" pitchFamily="18" charset="0"/>
              </a:rPr>
              <a:t>Basic Maintenance of Internal Connections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800" dirty="0">
              <a:latin typeface="Cambria" panose="02040503050406030204" pitchFamily="18" charset="0"/>
            </a:endParaRPr>
          </a:p>
          <a:p>
            <a:pPr marL="57150" indent="0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Eligible voice services are subject to an annual phase down of support started in 2015.  </a:t>
            </a:r>
            <a:endParaRPr lang="en-US" sz="2000" dirty="0">
              <a:solidFill>
                <a:srgbClr val="0000CC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532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3" y="1590925"/>
            <a:ext cx="833845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smtClean="0">
                <a:latin typeface="Cambria" panose="02040503050406030204" pitchFamily="18" charset="0"/>
                <a:cs typeface="Arial" pitchFamily="34" charset="0"/>
              </a:rPr>
              <a:t>Category 2 Budget </a:t>
            </a:r>
            <a:r>
              <a:rPr lang="en-US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pre-discount) </a:t>
            </a:r>
            <a:endParaRPr lang="en-US" sz="2400" b="1" dirty="0" smtClean="0">
              <a:solidFill>
                <a:srgbClr val="C00000"/>
              </a:solidFill>
              <a:latin typeface="Cambria" panose="02040503050406030204" pitchFamily="18" charset="0"/>
              <a:cs typeface="Arial" pitchFamily="34" charset="0"/>
            </a:endParaRPr>
          </a:p>
          <a:p>
            <a:endParaRPr lang="en-US" sz="1200" dirty="0"/>
          </a:p>
          <a:p>
            <a:pPr marL="347472" indent="-347472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mbria" panose="02040503050406030204" pitchFamily="18" charset="0"/>
              </a:rPr>
              <a:t>K12</a:t>
            </a:r>
            <a:endParaRPr lang="en-US" sz="2000" b="1" dirty="0">
              <a:latin typeface="Cambria" panose="020405030504060302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ambria" panose="02040503050406030204" pitchFamily="18" charset="0"/>
              </a:rPr>
              <a:t>5-year budget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ambria" panose="02040503050406030204" pitchFamily="18" charset="0"/>
              </a:rPr>
              <a:t>$150 </a:t>
            </a:r>
            <a:r>
              <a:rPr lang="en-US" sz="1600" dirty="0">
                <a:latin typeface="Cambria" panose="02040503050406030204" pitchFamily="18" charset="0"/>
              </a:rPr>
              <a:t>per </a:t>
            </a:r>
            <a:r>
              <a:rPr lang="en-US" sz="1600" dirty="0" smtClean="0">
                <a:latin typeface="Cambria" panose="02040503050406030204" pitchFamily="18" charset="0"/>
              </a:rPr>
              <a:t>student.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>
              <a:latin typeface="Cambria" panose="02040503050406030204" pitchFamily="18" charset="0"/>
            </a:endParaRPr>
          </a:p>
          <a:p>
            <a:pPr marL="347472" indent="-347472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mbria" panose="02040503050406030204" pitchFamily="18" charset="0"/>
              </a:rPr>
              <a:t>Public Libraries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ambria" panose="02040503050406030204" pitchFamily="18" charset="0"/>
              </a:rPr>
              <a:t>$2.30 urban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ambria" panose="02040503050406030204" pitchFamily="18" charset="0"/>
              </a:rPr>
              <a:t>$</a:t>
            </a:r>
            <a:r>
              <a:rPr lang="en-US" sz="1600" dirty="0">
                <a:latin typeface="Cambria" panose="02040503050406030204" pitchFamily="18" charset="0"/>
              </a:rPr>
              <a:t>5 per sq. ft</a:t>
            </a:r>
            <a:r>
              <a:rPr lang="en-US" sz="1600" dirty="0" smtClean="0">
                <a:latin typeface="Cambria" panose="02040503050406030204" pitchFamily="18" charset="0"/>
              </a:rPr>
              <a:t>. rural </a:t>
            </a:r>
            <a:endParaRPr lang="en-US" sz="1600" dirty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04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6256" y="2140131"/>
            <a:ext cx="4108108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latin typeface="Cambria" panose="02040503050406030204" pitchFamily="18" charset="0"/>
              </a:rPr>
              <a:t>End-user devices</a:t>
            </a:r>
            <a:endParaRPr lang="en-US" sz="2400" dirty="0" smtClean="0">
              <a:solidFill>
                <a:srgbClr val="0000CC"/>
              </a:solidFill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Monitors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Speakers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Projectors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Whiteboards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Laptops &amp; desktops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Application software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Printers &amp; scanners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Network security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Content filtering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Content filtering is required by the Children’s Internet Protection Act CIPA</a:t>
            </a:r>
            <a:r>
              <a:rPr lang="en-US" sz="18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64364" y="2140128"/>
            <a:ext cx="4108108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latin typeface="Cambria" panose="02040503050406030204" pitchFamily="18" charset="0"/>
              </a:rPr>
              <a:t>Paging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Cambria" panose="02040503050406030204" pitchFamily="18" charset="0"/>
              </a:rPr>
              <a:t>Telephone components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Directory assistance charges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Text messaging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Custom calling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Direct inward dialing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900/976 call blocking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solidFill>
                  <a:srgbClr val="0000CC"/>
                </a:solidFill>
                <a:latin typeface="Cambria" panose="02040503050406030204" pitchFamily="18" charset="0"/>
              </a:rPr>
              <a:t>Inside wire maintenance plans</a:t>
            </a: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ambria" panose="02040503050406030204" pitchFamily="18" charset="0"/>
              </a:rPr>
              <a:t>E-mail</a:t>
            </a: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ambria" panose="02040503050406030204" pitchFamily="18" charset="0"/>
              </a:rPr>
              <a:t>Web hosting</a:t>
            </a: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ambria" panose="02040503050406030204" pitchFamily="18" charset="0"/>
              </a:rPr>
              <a:t>Voice mail</a:t>
            </a:r>
          </a:p>
          <a:p>
            <a:pPr>
              <a:spcBef>
                <a:spcPts val="0"/>
              </a:spcBef>
            </a:pPr>
            <a:r>
              <a:rPr lang="en-US" sz="2200" dirty="0" smtClean="0">
                <a:latin typeface="Cambria" panose="02040503050406030204" pitchFamily="18" charset="0"/>
              </a:rPr>
              <a:t>Text messaging</a:t>
            </a:r>
          </a:p>
          <a:p>
            <a:pPr lvl="1"/>
            <a:endParaRPr lang="en-US" sz="1400" dirty="0"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mbria" panose="02040503050406030204" pitchFamily="18" charset="0"/>
                <a:cs typeface="Arial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66" y="1599473"/>
            <a:ext cx="730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Ineligible</a:t>
            </a:r>
            <a:r>
              <a:rPr lang="en-US" sz="2400" b="1" dirty="0" smtClean="0">
                <a:latin typeface="Cambria" panose="02040503050406030204" pitchFamily="18" charset="0"/>
              </a:rPr>
              <a:t> Products/Services</a:t>
            </a:r>
          </a:p>
        </p:txBody>
      </p:sp>
    </p:spTree>
    <p:extLst>
      <p:ext uri="{BB962C8B-B14F-4D97-AF65-F5344CB8AC3E}">
        <p14:creationId xmlns:p14="http://schemas.microsoft.com/office/powerpoint/2010/main" val="38110399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cap="none" dirty="0">
                <a:latin typeface="Cambria" panose="02040503050406030204" pitchFamily="18" charset="0"/>
              </a:rPr>
              <a:t>E-RATE PROGRAM</a:t>
            </a:r>
            <a:endParaRPr lang="en-US" sz="3600" dirty="0">
              <a:latin typeface="Cambria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640400"/>
              </p:ext>
            </p:extLst>
          </p:nvPr>
        </p:nvGraphicFramePr>
        <p:xfrm>
          <a:off x="1113616" y="1986275"/>
          <a:ext cx="6932492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88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2016 Budget</a:t>
                      </a:r>
                    </a:p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2016 Demand Estimate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$3,939,000,000</a:t>
                      </a:r>
                    </a:p>
                    <a:p>
                      <a:pPr algn="r"/>
                      <a:r>
                        <a:rPr lang="en-US" sz="2000" b="1" u="sng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$3,609,000,000</a:t>
                      </a:r>
                      <a:endParaRPr lang="en-US" sz="2000" b="1" u="sng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Unused 2016 Budget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$    330,000,000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85233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Available Rollover Funds Unused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1,900,000,000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6812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2017 Budget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sng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3,940,000,000</a:t>
                      </a:r>
                      <a:endParaRPr lang="en-US" sz="2000" b="1" u="sng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74249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Potential 2017 Spend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u="none" baseline="0" dirty="0" smtClean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</a:rPr>
                        <a:t>$6,170,000,000</a:t>
                      </a:r>
                      <a:endParaRPr lang="en-US" sz="2000" b="1" u="none" baseline="0" dirty="0">
                        <a:solidFill>
                          <a:srgbClr val="C00000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606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1971" y="1198151"/>
            <a:ext cx="15183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Cambria" panose="02040503050406030204" pitchFamily="18" charset="0"/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754852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A904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5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1476</Words>
  <Application>Microsoft Office PowerPoint</Application>
  <PresentationFormat>On-screen Show (4:3)</PresentationFormat>
  <Paragraphs>348</Paragraphs>
  <Slides>23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Aharoni</vt:lpstr>
      <vt:lpstr>Arial</vt:lpstr>
      <vt:lpstr>Calibri</vt:lpstr>
      <vt:lpstr>Cambria</vt:lpstr>
      <vt:lpstr>Courier New</vt:lpstr>
      <vt:lpstr>Impact</vt:lpstr>
      <vt:lpstr>MV Boli</vt:lpstr>
      <vt:lpstr>Wingdings</vt:lpstr>
      <vt:lpstr>Office Theme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E-RATE PROGRAM</vt:lpstr>
      <vt:lpstr>RECOMMENDATIONS</vt:lpstr>
      <vt:lpstr>RECOMMENDATIONS</vt:lpstr>
      <vt:lpstr>ADDITIONAL INFORMATION</vt:lpstr>
      <vt:lpstr>ADDITIONAL INFORMATION</vt:lpstr>
    </vt:vector>
  </TitlesOfParts>
  <Company>SYNNEX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 Shrum</dc:creator>
  <cp:lastModifiedBy>Tim Evatt</cp:lastModifiedBy>
  <cp:revision>142</cp:revision>
  <dcterms:created xsi:type="dcterms:W3CDTF">2011-03-03T18:43:57Z</dcterms:created>
  <dcterms:modified xsi:type="dcterms:W3CDTF">2016-09-15T19:57:34Z</dcterms:modified>
</cp:coreProperties>
</file>