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617" r:id="rId2"/>
    <p:sldId id="618" r:id="rId3"/>
    <p:sldId id="613" r:id="rId4"/>
    <p:sldId id="619" r:id="rId5"/>
    <p:sldId id="620" r:id="rId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2" autoAdjust="0"/>
    <p:restoredTop sz="94697" autoAdjust="0"/>
  </p:normalViewPr>
  <p:slideViewPr>
    <p:cSldViewPr snapToGrid="0" snapToObjects="1">
      <p:cViewPr varScale="1">
        <p:scale>
          <a:sx n="92" d="100"/>
          <a:sy n="92" d="100"/>
        </p:scale>
        <p:origin x="1338" y="90"/>
      </p:cViewPr>
      <p:guideLst>
        <p:guide orient="horz" pos="2160"/>
        <p:guide pos="2880"/>
      </p:guideLst>
    </p:cSldViewPr>
  </p:slideViewPr>
  <p:outlineViewPr>
    <p:cViewPr>
      <p:scale>
        <a:sx n="33" d="100"/>
        <a:sy n="33" d="100"/>
      </p:scale>
      <p:origin x="0" y="3540"/>
    </p:cViewPr>
  </p:outlineViewPr>
  <p:notesTextViewPr>
    <p:cViewPr>
      <p:scale>
        <a:sx n="100" d="100"/>
        <a:sy n="100" d="100"/>
      </p:scale>
      <p:origin x="0" y="0"/>
    </p:cViewPr>
  </p:notesTextViewPr>
  <p:sorterViewPr>
    <p:cViewPr>
      <p:scale>
        <a:sx n="100" d="100"/>
        <a:sy n="100" d="100"/>
      </p:scale>
      <p:origin x="0" y="1008"/>
    </p:cViewPr>
  </p:sorterViewPr>
  <p:notesViewPr>
    <p:cSldViewPr snapToGrid="0" snapToObjects="1">
      <p:cViewPr varScale="1">
        <p:scale>
          <a:sx n="56" d="100"/>
          <a:sy n="56" d="100"/>
        </p:scale>
        <p:origin x="-285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0682605-E3EA-47FD-A7B2-78FA08921EB9}" type="datetimeFigureOut">
              <a:rPr lang="en-US" smtClean="0"/>
              <a:t>9/28/2015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EF12A97-85FC-4541-90EB-8063B33EA173}" type="slidenum">
              <a:rPr lang="en-US" smtClean="0"/>
              <a:t>‹#›</a:t>
            </a:fld>
            <a:endParaRPr lang="en-US" dirty="0"/>
          </a:p>
        </p:txBody>
      </p:sp>
    </p:spTree>
    <p:extLst>
      <p:ext uri="{BB962C8B-B14F-4D97-AF65-F5344CB8AC3E}">
        <p14:creationId xmlns:p14="http://schemas.microsoft.com/office/powerpoint/2010/main" val="3253745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C4AB21-1380-4A09-BA01-2C27F910966B}" type="datetimeFigureOut">
              <a:rPr lang="en-US" smtClean="0"/>
              <a:t>9/28/2015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10697E4-8853-4CFA-B7D2-30BDA1BE32AA}" type="slidenum">
              <a:rPr lang="en-US" smtClean="0"/>
              <a:t>‹#›</a:t>
            </a:fld>
            <a:endParaRPr lang="en-US" dirty="0"/>
          </a:p>
        </p:txBody>
      </p:sp>
    </p:spTree>
    <p:extLst>
      <p:ext uri="{BB962C8B-B14F-4D97-AF65-F5344CB8AC3E}">
        <p14:creationId xmlns:p14="http://schemas.microsoft.com/office/powerpoint/2010/main" val="279460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250934-A7E2-415C-95B3-2C9450B2829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7662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250934-A7E2-415C-95B3-2C9450B2829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64275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708866" y="1519369"/>
            <a:ext cx="5747258" cy="1079899"/>
          </a:xfrm>
          <a:prstGeom prst="rect">
            <a:avLst/>
          </a:prstGeom>
        </p:spPr>
      </p:pic>
      <p:pic>
        <p:nvPicPr>
          <p:cNvPr id="8" name="Picture 7"/>
          <p:cNvPicPr>
            <a:picLocks noChangeAspect="1"/>
          </p:cNvPicPr>
          <p:nvPr userDrawn="1"/>
        </p:nvPicPr>
        <p:blipFill>
          <a:blip r:embed="rId3"/>
          <a:stretch>
            <a:fillRect/>
          </a:stretch>
        </p:blipFill>
        <p:spPr>
          <a:xfrm>
            <a:off x="5606124" y="5788825"/>
            <a:ext cx="2834640" cy="330378"/>
          </a:xfrm>
          <a:prstGeom prst="rect">
            <a:avLst/>
          </a:prstGeom>
        </p:spPr>
      </p:pic>
    </p:spTree>
    <p:extLst>
      <p:ext uri="{BB962C8B-B14F-4D97-AF65-F5344CB8AC3E}">
        <p14:creationId xmlns:p14="http://schemas.microsoft.com/office/powerpoint/2010/main" val="2042554337"/>
      </p:ext>
    </p:extLst>
  </p:cSld>
  <p:clrMapOvr>
    <a:masterClrMapping/>
  </p:clrMapOvr>
  <p:transition advClick="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965200" y="2184399"/>
            <a:ext cx="1663700" cy="1663700"/>
          </a:xfrm>
          <a:prstGeom prst="rect">
            <a:avLst/>
          </a:prstGeom>
        </p:spPr>
      </p:pic>
      <p:pic>
        <p:nvPicPr>
          <p:cNvPr id="7" name="Picture 6"/>
          <p:cNvPicPr>
            <a:picLocks noChangeAspect="1"/>
          </p:cNvPicPr>
          <p:nvPr userDrawn="1"/>
        </p:nvPicPr>
        <p:blipFill>
          <a:blip r:embed="rId3"/>
          <a:stretch>
            <a:fillRect/>
          </a:stretch>
        </p:blipFill>
        <p:spPr>
          <a:xfrm>
            <a:off x="5606124" y="5788825"/>
            <a:ext cx="2834640" cy="330378"/>
          </a:xfrm>
          <a:prstGeom prst="rect">
            <a:avLst/>
          </a:prstGeom>
        </p:spPr>
      </p:pic>
    </p:spTree>
    <p:extLst>
      <p:ext uri="{BB962C8B-B14F-4D97-AF65-F5344CB8AC3E}">
        <p14:creationId xmlns:p14="http://schemas.microsoft.com/office/powerpoint/2010/main" val="538829767"/>
      </p:ext>
    </p:extLst>
  </p:cSld>
  <p:clrMapOvr>
    <a:masterClrMapping/>
  </p:clrMapOvr>
  <p:transition advClick="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b="0" i="0">
                <a:solidFill>
                  <a:schemeClr val="tx1"/>
                </a:solidFill>
                <a:latin typeface="Arial"/>
                <a:cs typeface="Arial"/>
              </a:defRPr>
            </a:lvl1pPr>
          </a:lstStyle>
          <a:p>
            <a:r>
              <a:rPr lang="en-US" dirty="0" smtClean="0"/>
              <a:t>Click to Edit</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3" y="385232"/>
            <a:ext cx="757767" cy="757767"/>
          </a:xfrm>
          <a:prstGeom prst="rect">
            <a:avLst/>
          </a:prstGeom>
        </p:spPr>
      </p:pic>
      <p:pic>
        <p:nvPicPr>
          <p:cNvPr id="9" name="Picture 8"/>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4272285088"/>
      </p:ext>
    </p:extLst>
  </p:cSld>
  <p:clrMapOvr>
    <a:masterClrMapping/>
  </p:clrMapOvr>
  <p:transition advClick="0">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b="0" i="0">
                <a:solidFill>
                  <a:schemeClr val="tx1"/>
                </a:solidFill>
                <a:latin typeface="Arial"/>
                <a:cs typeface="Arial"/>
              </a:defRPr>
            </a:lvl1pPr>
          </a:lstStyle>
          <a:p>
            <a:r>
              <a:rPr lang="en-US" dirty="0" smtClean="0"/>
              <a:t>Click to Edit</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4" y="385232"/>
            <a:ext cx="757767" cy="757767"/>
          </a:xfrm>
          <a:prstGeom prst="rect">
            <a:avLst/>
          </a:prstGeom>
        </p:spPr>
      </p:pic>
      <p:pic>
        <p:nvPicPr>
          <p:cNvPr id="10" name="Picture 9"/>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76014248"/>
      </p:ext>
    </p:extLst>
  </p:cSld>
  <p:clrMapOvr>
    <a:masterClrMapping/>
  </p:clrMapOvr>
  <p:transition advClick="0">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b="0" i="0">
                <a:solidFill>
                  <a:schemeClr val="tx1"/>
                </a:solidFill>
                <a:latin typeface="Arial"/>
                <a:cs typeface="Arial"/>
              </a:defRPr>
            </a:lvl1pPr>
          </a:lstStyle>
          <a:p>
            <a:r>
              <a:rPr lang="en-US" dirty="0" smtClean="0"/>
              <a:t>Click to Edit</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5" y="385232"/>
            <a:ext cx="757767" cy="757767"/>
          </a:xfrm>
          <a:prstGeom prst="rect">
            <a:avLst/>
          </a:prstGeom>
        </p:spPr>
      </p:pic>
      <p:pic>
        <p:nvPicPr>
          <p:cNvPr id="10" name="Picture 9"/>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598720809"/>
      </p:ext>
    </p:extLst>
  </p:cSld>
  <p:clrMapOvr>
    <a:masterClrMapping/>
  </p:clrMapOvr>
  <p:transition advClick="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b="0" i="0">
                <a:solidFill>
                  <a:schemeClr val="tx1"/>
                </a:solidFill>
                <a:latin typeface="Arial"/>
                <a:cs typeface="Arial"/>
              </a:defRPr>
            </a:lvl1pPr>
          </a:lstStyle>
          <a:p>
            <a:r>
              <a:rPr lang="en-US" dirty="0" smtClean="0"/>
              <a:t>Click to Edit</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6" y="385232"/>
            <a:ext cx="757767" cy="757767"/>
          </a:xfrm>
          <a:prstGeom prst="rect">
            <a:avLst/>
          </a:prstGeom>
        </p:spPr>
      </p:pic>
      <p:pic>
        <p:nvPicPr>
          <p:cNvPr id="10" name="Picture 9"/>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056067363"/>
      </p:ext>
    </p:extLst>
  </p:cSld>
  <p:clrMapOvr>
    <a:masterClrMapping/>
  </p:clrMapOvr>
  <p:transition advClick="0">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b="0" i="0">
                <a:solidFill>
                  <a:schemeClr val="tx1"/>
                </a:solidFill>
                <a:latin typeface="Arial"/>
                <a:cs typeface="Arial"/>
              </a:defRPr>
            </a:lvl1pPr>
          </a:lstStyle>
          <a:p>
            <a:r>
              <a:rPr lang="en-US" dirty="0" smtClean="0"/>
              <a:t>Click to Edit</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6" y="385233"/>
            <a:ext cx="757767" cy="757767"/>
          </a:xfrm>
          <a:prstGeom prst="rect">
            <a:avLst/>
          </a:prstGeom>
        </p:spPr>
      </p:pic>
      <p:pic>
        <p:nvPicPr>
          <p:cNvPr id="10" name="Picture 9"/>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573621292"/>
      </p:ext>
    </p:extLst>
  </p:cSld>
  <p:clrMapOvr>
    <a:masterClrMapping/>
  </p:clrMapOvr>
  <p:transition advClick="0">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3" y="385232"/>
            <a:ext cx="757767" cy="757767"/>
          </a:xfrm>
          <a:prstGeom prst="rect">
            <a:avLst/>
          </a:prstGeom>
        </p:spPr>
      </p:pic>
      <p:pic>
        <p:nvPicPr>
          <p:cNvPr id="12" name="Picture 11"/>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811140627"/>
      </p:ext>
    </p:extLst>
  </p:cSld>
  <p:clrMapOvr>
    <a:masterClrMapping/>
  </p:clrMapOvr>
  <p:transition advClick="0">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4" y="385232"/>
            <a:ext cx="757767" cy="757767"/>
          </a:xfrm>
          <a:prstGeom prst="rect">
            <a:avLst/>
          </a:prstGeom>
        </p:spPr>
      </p:pic>
      <p:pic>
        <p:nvPicPr>
          <p:cNvPr id="12" name="Picture 11"/>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039283092"/>
      </p:ext>
    </p:extLst>
  </p:cSld>
  <p:clrMapOvr>
    <a:masterClrMapping/>
  </p:clrMapOvr>
  <p:transition advClick="0">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5" y="385232"/>
            <a:ext cx="757767" cy="757767"/>
          </a:xfrm>
          <a:prstGeom prst="rect">
            <a:avLst/>
          </a:prstGeom>
        </p:spPr>
      </p:pic>
      <p:pic>
        <p:nvPicPr>
          <p:cNvPr id="12" name="Picture 11"/>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920955095"/>
      </p:ext>
    </p:extLst>
  </p:cSld>
  <p:clrMapOvr>
    <a:masterClrMapping/>
  </p:clrMapOvr>
  <p:transition advClick="0">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6" y="385232"/>
            <a:ext cx="757767" cy="757767"/>
          </a:xfrm>
          <a:prstGeom prst="rect">
            <a:avLst/>
          </a:prstGeom>
        </p:spPr>
      </p:pic>
      <p:pic>
        <p:nvPicPr>
          <p:cNvPr id="12" name="Picture 11"/>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074654095"/>
      </p:ext>
    </p:extLst>
  </p:cSld>
  <p:clrMapOvr>
    <a:masterClrMapping/>
  </p:clrMapOvr>
  <p:transition advClick="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a:stretch>
            <a:fillRect/>
          </a:stretch>
        </p:blipFill>
        <p:spPr>
          <a:xfrm>
            <a:off x="5670332" y="342501"/>
            <a:ext cx="3223901" cy="605765"/>
          </a:xfrm>
          <a:prstGeom prst="rect">
            <a:avLst/>
          </a:prstGeom>
        </p:spPr>
      </p:pic>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b="0" i="0">
                <a:latin typeface="Arial"/>
                <a:cs typeface="Arial"/>
              </a:defRPr>
            </a:lvl1pPr>
          </a:lstStyle>
          <a:p>
            <a:r>
              <a:rPr lang="en-US" dirty="0" smtClean="0"/>
              <a:t>Click to Edit</a:t>
            </a:r>
            <a:endParaRPr lang="en-US" dirty="0"/>
          </a:p>
        </p:txBody>
      </p:sp>
      <p:pic>
        <p:nvPicPr>
          <p:cNvPr id="13" name="Picture 12"/>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247932920"/>
      </p:ext>
    </p:extLst>
  </p:cSld>
  <p:clrMapOvr>
    <a:masterClrMapping/>
  </p:clrMapOvr>
  <p:transition advClick="0">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6" y="385233"/>
            <a:ext cx="757767" cy="757767"/>
          </a:xfrm>
          <a:prstGeom prst="rect">
            <a:avLst/>
          </a:prstGeom>
        </p:spPr>
      </p:pic>
      <p:pic>
        <p:nvPicPr>
          <p:cNvPr id="12" name="Picture 11"/>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074654095"/>
      </p:ext>
    </p:extLst>
  </p:cSld>
  <p:clrMapOvr>
    <a:masterClrMapping/>
  </p:clrMapOvr>
  <p:transition advClick="0">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3" y="385232"/>
            <a:ext cx="757767" cy="757767"/>
          </a:xfrm>
          <a:prstGeom prst="rect">
            <a:avLst/>
          </a:prstGeom>
        </p:spPr>
      </p:pic>
      <p:pic>
        <p:nvPicPr>
          <p:cNvPr id="13" name="Picture 12"/>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198887888"/>
      </p:ext>
    </p:extLst>
  </p:cSld>
  <p:clrMapOvr>
    <a:masterClrMapping/>
  </p:clrMapOvr>
  <p:transition advClick="0">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4" y="385232"/>
            <a:ext cx="757767" cy="757767"/>
          </a:xfrm>
          <a:prstGeom prst="rect">
            <a:avLst/>
          </a:prstGeom>
        </p:spPr>
      </p:pic>
      <p:pic>
        <p:nvPicPr>
          <p:cNvPr id="14" name="Picture 13"/>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3010114034"/>
      </p:ext>
    </p:extLst>
  </p:cSld>
  <p:clrMapOvr>
    <a:masterClrMapping/>
  </p:clrMapOvr>
  <p:transition advClick="0">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5" y="385232"/>
            <a:ext cx="757767" cy="757767"/>
          </a:xfrm>
          <a:prstGeom prst="rect">
            <a:avLst/>
          </a:prstGeom>
        </p:spPr>
      </p:pic>
      <p:pic>
        <p:nvPicPr>
          <p:cNvPr id="14" name="Picture 13"/>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640606447"/>
      </p:ext>
    </p:extLst>
  </p:cSld>
  <p:clrMapOvr>
    <a:masterClrMapping/>
  </p:clrMapOvr>
  <p:transition advClick="0">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6" y="385232"/>
            <a:ext cx="757767" cy="757767"/>
          </a:xfrm>
          <a:prstGeom prst="rect">
            <a:avLst/>
          </a:prstGeom>
        </p:spPr>
      </p:pic>
      <p:pic>
        <p:nvPicPr>
          <p:cNvPr id="14" name="Picture 13"/>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365329717"/>
      </p:ext>
    </p:extLst>
  </p:cSld>
  <p:clrMapOvr>
    <a:masterClrMapping/>
  </p:clrMapOvr>
  <p:transition advClick="0">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6" y="385233"/>
            <a:ext cx="757767" cy="757767"/>
          </a:xfrm>
          <a:prstGeom prst="rect">
            <a:avLst/>
          </a:prstGeom>
        </p:spPr>
      </p:pic>
      <p:pic>
        <p:nvPicPr>
          <p:cNvPr id="14" name="Picture 13"/>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434371230"/>
      </p:ext>
    </p:extLst>
  </p:cSld>
  <p:clrMapOvr>
    <a:masterClrMapping/>
  </p:clrMapOvr>
  <p:transition advClick="0">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2703AAA-A0E1-4476-8538-EB61CC938C4F}" type="datetimeFigureOut">
              <a:rPr lang="en-US" smtClean="0"/>
              <a:t>9/28/2015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5EE0C43-B67B-4553-A5A8-3565FC6C1005}" type="slidenum">
              <a:rPr lang="en-US" smtClean="0"/>
              <a:t>‹#›</a:t>
            </a:fld>
            <a:endParaRPr lang="en-US" dirty="0"/>
          </a:p>
        </p:txBody>
      </p:sp>
    </p:spTree>
    <p:extLst>
      <p:ext uri="{BB962C8B-B14F-4D97-AF65-F5344CB8AC3E}">
        <p14:creationId xmlns:p14="http://schemas.microsoft.com/office/powerpoint/2010/main" val="13208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42037794"/>
      </p:ext>
    </p:extLst>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12" name="Picture 11"/>
          <p:cNvPicPr>
            <a:picLocks noChangeAspect="1"/>
          </p:cNvPicPr>
          <p:nvPr userDrawn="1"/>
        </p:nvPicPr>
        <p:blipFill>
          <a:blip r:embed="rId2"/>
          <a:stretch>
            <a:fillRect/>
          </a:stretch>
        </p:blipFill>
        <p:spPr>
          <a:xfrm>
            <a:off x="5670332" y="342501"/>
            <a:ext cx="3223901" cy="605765"/>
          </a:xfrm>
          <a:prstGeom prst="rect">
            <a:avLst/>
          </a:prstGeom>
        </p:spPr>
      </p:pic>
      <p:pic>
        <p:nvPicPr>
          <p:cNvPr id="10" name="Picture 9"/>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3442061945"/>
      </p:ext>
    </p:extLst>
  </p:cSld>
  <p:clrMapOvr>
    <a:masterClrMapping/>
  </p:clrMapOvr>
  <p:transition advClick="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15" name="Picture 14"/>
          <p:cNvPicPr>
            <a:picLocks noChangeAspect="1"/>
          </p:cNvPicPr>
          <p:nvPr userDrawn="1"/>
        </p:nvPicPr>
        <p:blipFill>
          <a:blip r:embed="rId2"/>
          <a:stretch>
            <a:fillRect/>
          </a:stretch>
        </p:blipFill>
        <p:spPr>
          <a:xfrm>
            <a:off x="5670332" y="342501"/>
            <a:ext cx="3223901" cy="605765"/>
          </a:xfrm>
          <a:prstGeom prst="rect">
            <a:avLst/>
          </a:prstGeom>
        </p:spPr>
      </p:pic>
      <p:pic>
        <p:nvPicPr>
          <p:cNvPr id="13" name="Picture 12"/>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24521678"/>
      </p:ext>
    </p:extLst>
  </p:cSld>
  <p:clrMapOvr>
    <a:masterClrMapping/>
  </p:clrMapOvr>
  <p:transition advClick="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965200" y="2184399"/>
            <a:ext cx="1663700" cy="1663700"/>
          </a:xfrm>
          <a:prstGeom prst="rect">
            <a:avLst/>
          </a:prstGeom>
        </p:spPr>
      </p:pic>
      <p:pic>
        <p:nvPicPr>
          <p:cNvPr id="6" name="Picture 5"/>
          <p:cNvPicPr>
            <a:picLocks noChangeAspect="1"/>
          </p:cNvPicPr>
          <p:nvPr userDrawn="1"/>
        </p:nvPicPr>
        <p:blipFill>
          <a:blip r:embed="rId3"/>
          <a:stretch>
            <a:fillRect/>
          </a:stretch>
        </p:blipFill>
        <p:spPr>
          <a:xfrm>
            <a:off x="5606124" y="5788825"/>
            <a:ext cx="2834640" cy="330378"/>
          </a:xfrm>
          <a:prstGeom prst="rect">
            <a:avLst/>
          </a:prstGeom>
        </p:spPr>
      </p:pic>
    </p:spTree>
    <p:extLst>
      <p:ext uri="{BB962C8B-B14F-4D97-AF65-F5344CB8AC3E}">
        <p14:creationId xmlns:p14="http://schemas.microsoft.com/office/powerpoint/2010/main" val="3076969289"/>
      </p:ext>
    </p:extLst>
  </p:cSld>
  <p:clrMapOvr>
    <a:masterClrMapping/>
  </p:clrMapOvr>
  <p:transition advClick="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965200" y="2184399"/>
            <a:ext cx="1663700" cy="1663700"/>
          </a:xfrm>
          <a:prstGeom prst="rect">
            <a:avLst/>
          </a:prstGeom>
        </p:spPr>
      </p:pic>
      <p:pic>
        <p:nvPicPr>
          <p:cNvPr id="7" name="Picture 6"/>
          <p:cNvPicPr>
            <a:picLocks noChangeAspect="1"/>
          </p:cNvPicPr>
          <p:nvPr userDrawn="1"/>
        </p:nvPicPr>
        <p:blipFill>
          <a:blip r:embed="rId3"/>
          <a:stretch>
            <a:fillRect/>
          </a:stretch>
        </p:blipFill>
        <p:spPr>
          <a:xfrm>
            <a:off x="5606124" y="5788825"/>
            <a:ext cx="2834640" cy="330378"/>
          </a:xfrm>
          <a:prstGeom prst="rect">
            <a:avLst/>
          </a:prstGeom>
        </p:spPr>
      </p:pic>
    </p:spTree>
    <p:extLst>
      <p:ext uri="{BB962C8B-B14F-4D97-AF65-F5344CB8AC3E}">
        <p14:creationId xmlns:p14="http://schemas.microsoft.com/office/powerpoint/2010/main" val="698174243"/>
      </p:ext>
    </p:extLst>
  </p:cSld>
  <p:clrMapOvr>
    <a:masterClrMapping/>
  </p:clrMapOvr>
  <p:transition advClick="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965200" y="2184399"/>
            <a:ext cx="1663700" cy="1663700"/>
          </a:xfrm>
          <a:prstGeom prst="rect">
            <a:avLst/>
          </a:prstGeom>
        </p:spPr>
      </p:pic>
      <p:pic>
        <p:nvPicPr>
          <p:cNvPr id="7" name="Picture 6"/>
          <p:cNvPicPr>
            <a:picLocks noChangeAspect="1"/>
          </p:cNvPicPr>
          <p:nvPr userDrawn="1"/>
        </p:nvPicPr>
        <p:blipFill>
          <a:blip r:embed="rId3"/>
          <a:stretch>
            <a:fillRect/>
          </a:stretch>
        </p:blipFill>
        <p:spPr>
          <a:xfrm>
            <a:off x="5606124" y="5788825"/>
            <a:ext cx="2834640" cy="330378"/>
          </a:xfrm>
          <a:prstGeom prst="rect">
            <a:avLst/>
          </a:prstGeom>
        </p:spPr>
      </p:pic>
    </p:spTree>
    <p:extLst>
      <p:ext uri="{BB962C8B-B14F-4D97-AF65-F5344CB8AC3E}">
        <p14:creationId xmlns:p14="http://schemas.microsoft.com/office/powerpoint/2010/main" val="1727506641"/>
      </p:ext>
    </p:extLst>
  </p:cSld>
  <p:clrMapOvr>
    <a:masterClrMapping/>
  </p:clrMapOvr>
  <p:transition advClick="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965200" y="2184399"/>
            <a:ext cx="1663700" cy="1663700"/>
          </a:xfrm>
          <a:prstGeom prst="rect">
            <a:avLst/>
          </a:prstGeom>
        </p:spPr>
      </p:pic>
      <p:pic>
        <p:nvPicPr>
          <p:cNvPr id="7" name="Picture 6"/>
          <p:cNvPicPr>
            <a:picLocks noChangeAspect="1"/>
          </p:cNvPicPr>
          <p:nvPr userDrawn="1"/>
        </p:nvPicPr>
        <p:blipFill>
          <a:blip r:embed="rId3"/>
          <a:stretch>
            <a:fillRect/>
          </a:stretch>
        </p:blipFill>
        <p:spPr>
          <a:xfrm>
            <a:off x="5606124" y="5788825"/>
            <a:ext cx="2834640" cy="330378"/>
          </a:xfrm>
          <a:prstGeom prst="rect">
            <a:avLst/>
          </a:prstGeom>
        </p:spPr>
      </p:pic>
    </p:spTree>
    <p:extLst>
      <p:ext uri="{BB962C8B-B14F-4D97-AF65-F5344CB8AC3E}">
        <p14:creationId xmlns:p14="http://schemas.microsoft.com/office/powerpoint/2010/main" val="2088246422"/>
      </p:ext>
    </p:extLst>
  </p:cSld>
  <p:clrMapOvr>
    <a:masterClrMapping/>
  </p:clrMapOvr>
  <p:transition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524924"/>
      </p:ext>
    </p:extLst>
  </p:cSld>
  <p:clrMap bg1="lt1" tx1="dk1" bg2="lt2" tx2="dk2" accent1="accent1" accent2="accent2" accent3="accent3" accent4="accent4" accent5="accent5" accent6="accent6" hlink="hlink" folHlink="folHlink"/>
  <p:sldLayoutIdLst>
    <p:sldLayoutId id="2147483681" r:id="rId1"/>
    <p:sldLayoutId id="2147483650" r:id="rId2"/>
    <p:sldLayoutId id="2147483701" r:id="rId3"/>
    <p:sldLayoutId id="2147483652" r:id="rId4"/>
    <p:sldLayoutId id="2147483653" r:id="rId5"/>
    <p:sldLayoutId id="2147483651" r:id="rId6"/>
    <p:sldLayoutId id="2147483661" r:id="rId7"/>
    <p:sldLayoutId id="2147483662" r:id="rId8"/>
    <p:sldLayoutId id="2147483663" r:id="rId9"/>
    <p:sldLayoutId id="2147483664" r:id="rId10"/>
    <p:sldLayoutId id="2147483668" r:id="rId11"/>
    <p:sldLayoutId id="2147483669" r:id="rId12"/>
    <p:sldLayoutId id="2147483667" r:id="rId13"/>
    <p:sldLayoutId id="2147483666" r:id="rId14"/>
    <p:sldLayoutId id="2147483665" r:id="rId15"/>
    <p:sldLayoutId id="2147483679" r:id="rId16"/>
    <p:sldLayoutId id="2147483671" r:id="rId17"/>
    <p:sldLayoutId id="2147483672" r:id="rId18"/>
    <p:sldLayoutId id="2147483673" r:id="rId19"/>
    <p:sldLayoutId id="2147483674" r:id="rId20"/>
    <p:sldLayoutId id="2147483680" r:id="rId21"/>
    <p:sldLayoutId id="2147483678" r:id="rId22"/>
    <p:sldLayoutId id="2147483677" r:id="rId23"/>
    <p:sldLayoutId id="2147483676" r:id="rId24"/>
    <p:sldLayoutId id="2147483675" r:id="rId25"/>
    <p:sldLayoutId id="2147483702" r:id="rId26"/>
  </p:sldLayoutIdLst>
  <p:transition advClick="0">
    <p:fad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ieldservices@synnex.com" TargetMode="External"/><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7.emf"/><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hyperlink" Target="mailto:Fieldservices@synnex.com" TargetMode="External"/><Relationship Id="rId4" Type="http://schemas.openxmlformats.org/officeDocument/2006/relationships/image" Target="../media/image11.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8.jpg"/><Relationship Id="rId7"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mailto:Fieldservices@synnex.com" TargetMode="External"/><Relationship Id="rId5" Type="http://schemas.openxmlformats.org/officeDocument/2006/relationships/hyperlink" Target="https://www.google.com/url?sa=i&amp;rct=j&amp;q=&amp;esrc=s&amp;frm=1&amp;source=images&amp;cd=&amp;cad=rja&amp;uact=8&amp;ved=0CAcQjRxqFQoTCMa33rT9ksgCFQhyPgodYC0P-w&amp;url=https://twitter.com/necbct&amp;bvm=bv.103627116,d.cWw&amp;psig=AFQjCNHIJVIfDJ6I2PsxOajzX5RwP390dg&amp;ust=1443297758988809" TargetMode="External"/><Relationship Id="rId10" Type="http://schemas.openxmlformats.org/officeDocument/2006/relationships/image" Target="../media/image8.jpeg"/><Relationship Id="rId4" Type="http://schemas.openxmlformats.org/officeDocument/2006/relationships/image" Target="../media/image19.jpg"/><Relationship Id="rId9"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Fieldservices@synnex.com" TargetMode="Externa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hyperlink" Target="mailto:Fieldservices@synne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033" y="282735"/>
            <a:ext cx="3003243" cy="635077"/>
          </a:xfrm>
          <a:prstGeom prst="rect">
            <a:avLst/>
          </a:prstGeom>
        </p:spPr>
      </p:pic>
      <p:cxnSp>
        <p:nvCxnSpPr>
          <p:cNvPr id="7" name="Straight Connector 6"/>
          <p:cNvCxnSpPr/>
          <p:nvPr/>
        </p:nvCxnSpPr>
        <p:spPr>
          <a:xfrm>
            <a:off x="164033" y="1169086"/>
            <a:ext cx="8900651"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7" name="TextBox 16"/>
          <p:cNvSpPr txBox="1"/>
          <p:nvPr/>
        </p:nvSpPr>
        <p:spPr>
          <a:xfrm>
            <a:off x="164032" y="1296592"/>
            <a:ext cx="8832036" cy="369332"/>
          </a:xfrm>
          <a:prstGeom prst="rect">
            <a:avLst/>
          </a:prstGeom>
          <a:noFill/>
          <a:ln>
            <a:solidFill>
              <a:schemeClr val="accent6">
                <a:lumMod val="60000"/>
                <a:lumOff val="40000"/>
              </a:schemeClr>
            </a:solidFill>
          </a:ln>
        </p:spPr>
        <p:txBody>
          <a:bodyPr wrap="square" rtlCol="0">
            <a:spAutoFit/>
          </a:bodyPr>
          <a:lstStyle/>
          <a:p>
            <a:pPr algn="ctr"/>
            <a:r>
              <a:rPr lang="en-US" dirty="0"/>
              <a:t>Selling Services Just Became Simple</a:t>
            </a:r>
          </a:p>
        </p:txBody>
      </p:sp>
      <p:sp>
        <p:nvSpPr>
          <p:cNvPr id="18" name="TextBox 17"/>
          <p:cNvSpPr txBox="1"/>
          <p:nvPr/>
        </p:nvSpPr>
        <p:spPr>
          <a:xfrm>
            <a:off x="164031" y="1771217"/>
            <a:ext cx="4200150" cy="1962076"/>
          </a:xfrm>
          <a:prstGeom prst="rect">
            <a:avLst/>
          </a:prstGeom>
          <a:noFill/>
          <a:ln>
            <a:solidFill>
              <a:schemeClr val="accent6">
                <a:lumMod val="60000"/>
                <a:lumOff val="40000"/>
              </a:schemeClr>
            </a:solidFill>
          </a:ln>
        </p:spPr>
        <p:txBody>
          <a:bodyPr wrap="square" rtlCol="0">
            <a:spAutoFit/>
          </a:bodyPr>
          <a:lstStyle/>
          <a:p>
            <a:r>
              <a:rPr lang="en-US" sz="1200" b="1" dirty="0"/>
              <a:t>Extra Mile Services includes:</a:t>
            </a:r>
            <a:endParaRPr lang="en-US" sz="1200" dirty="0"/>
          </a:p>
          <a:p>
            <a:pPr marL="214313" indent="-214313">
              <a:buFont typeface="Arial" panose="020B0604020202020204" pitchFamily="34" charset="0"/>
              <a:buChar char="•"/>
            </a:pPr>
            <a:r>
              <a:rPr lang="en-US" sz="1200" dirty="0"/>
              <a:t>Wireless site surveys and installations</a:t>
            </a:r>
          </a:p>
          <a:p>
            <a:pPr marL="214313" indent="-214313">
              <a:buFont typeface="Arial" panose="020B0604020202020204" pitchFamily="34" charset="0"/>
              <a:buChar char="•"/>
            </a:pPr>
            <a:r>
              <a:rPr lang="en-US" sz="1200" dirty="0"/>
              <a:t>Onsite network installation</a:t>
            </a:r>
          </a:p>
          <a:p>
            <a:pPr marL="214313" indent="-214313">
              <a:buFont typeface="Arial" panose="020B0604020202020204" pitchFamily="34" charset="0"/>
              <a:buChar char="•"/>
            </a:pPr>
            <a:r>
              <a:rPr lang="en-US" sz="1200" dirty="0"/>
              <a:t>Physical security</a:t>
            </a:r>
          </a:p>
          <a:p>
            <a:pPr marL="214313" indent="-214313">
              <a:buFont typeface="Arial" panose="020B0604020202020204" pitchFamily="34" charset="0"/>
              <a:buChar char="•"/>
            </a:pPr>
            <a:r>
              <a:rPr lang="en-US" sz="1200" dirty="0"/>
              <a:t>Audio-Visual Systems</a:t>
            </a:r>
          </a:p>
          <a:p>
            <a:pPr marL="214313" indent="-214313">
              <a:buFont typeface="Arial" panose="020B0604020202020204" pitchFamily="34" charset="0"/>
              <a:buChar char="•"/>
            </a:pPr>
            <a:r>
              <a:rPr lang="en-US" sz="1200" dirty="0"/>
              <a:t>Telephony</a:t>
            </a:r>
          </a:p>
          <a:p>
            <a:pPr marL="214313" indent="-214313">
              <a:buFont typeface="Arial" panose="020B0604020202020204" pitchFamily="34" charset="0"/>
              <a:buChar char="•"/>
            </a:pPr>
            <a:r>
              <a:rPr lang="en-US" sz="1200" dirty="0"/>
              <a:t>Digital signage, networking equipment, wireless equipment, etc</a:t>
            </a:r>
            <a:r>
              <a:rPr lang="en-US" sz="1350" dirty="0"/>
              <a:t>. </a:t>
            </a:r>
          </a:p>
          <a:p>
            <a:pPr marL="214313" indent="-214313">
              <a:buFont typeface="Arial" panose="020B0604020202020204" pitchFamily="34" charset="0"/>
              <a:buChar char="•"/>
            </a:pPr>
            <a:r>
              <a:rPr lang="en-US" sz="1200" dirty="0"/>
              <a:t>Pulling </a:t>
            </a:r>
            <a:r>
              <a:rPr lang="en-US" sz="1200" dirty="0" smtClean="0"/>
              <a:t>Cable</a:t>
            </a:r>
          </a:p>
          <a:p>
            <a:pPr marL="214313" indent="-214313">
              <a:buFont typeface="Arial" panose="020B0604020202020204" pitchFamily="34" charset="0"/>
              <a:buChar char="•"/>
            </a:pPr>
            <a:r>
              <a:rPr lang="en-US" sz="1200" dirty="0" smtClean="0"/>
              <a:t>Fleet Services</a:t>
            </a:r>
            <a:endParaRPr lang="en-US" sz="1200" dirty="0"/>
          </a:p>
        </p:txBody>
      </p:sp>
      <p:sp>
        <p:nvSpPr>
          <p:cNvPr id="19" name="Rectangle 18"/>
          <p:cNvSpPr/>
          <p:nvPr/>
        </p:nvSpPr>
        <p:spPr>
          <a:xfrm>
            <a:off x="164031" y="3926294"/>
            <a:ext cx="4200150" cy="2308324"/>
          </a:xfrm>
          <a:prstGeom prst="rect">
            <a:avLst/>
          </a:prstGeom>
          <a:ln>
            <a:solidFill>
              <a:schemeClr val="accent6">
                <a:lumMod val="60000"/>
                <a:lumOff val="40000"/>
              </a:schemeClr>
            </a:solidFill>
          </a:ln>
        </p:spPr>
        <p:txBody>
          <a:bodyPr wrap="square">
            <a:spAutoFit/>
          </a:bodyPr>
          <a:lstStyle/>
          <a:p>
            <a:r>
              <a:rPr lang="en-US" sz="1200" b="1" dirty="0">
                <a:latin typeface="Calibri" panose="020F0502020204030204" pitchFamily="34" charset="0"/>
                <a:ea typeface="Calibri" panose="020F0502020204030204" pitchFamily="34" charset="0"/>
                <a:cs typeface="Times New Roman" panose="02020603050405020304" pitchFamily="18" charset="0"/>
              </a:rPr>
              <a:t> “Smart Hands”</a:t>
            </a:r>
            <a:r>
              <a:rPr lang="en-US" sz="1200" dirty="0">
                <a:latin typeface="Calibri" panose="020F0502020204030204" pitchFamily="34" charset="0"/>
                <a:ea typeface="Calibri" panose="020F0502020204030204" pitchFamily="34" charset="0"/>
                <a:cs typeface="Times New Roman" panose="02020603050405020304" pitchFamily="18" charset="0"/>
              </a:rPr>
              <a:t> – </a:t>
            </a:r>
            <a:r>
              <a:rPr lang="en-US" sz="1200" b="1" dirty="0">
                <a:latin typeface="Calibri" panose="020F0502020204030204" pitchFamily="34" charset="0"/>
                <a:ea typeface="Calibri" panose="020F0502020204030204" pitchFamily="34" charset="0"/>
                <a:cs typeface="Times New Roman" panose="02020603050405020304" pitchFamily="18" charset="0"/>
              </a:rPr>
              <a:t>Need a hand with routine, install-related tasks?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Complementing the other Extra Mile Services offerings, Smart Hands is a convenient way for you to save time and money! Add Smart Hands service and SYNNEX will provide skilled personnel to complete the installation to each customer’s specifications. The Smart Hands service can include:</a:t>
            </a:r>
          </a:p>
          <a:p>
            <a:pPr marL="214313" indent="-214313">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Unpacking boxes</a:t>
            </a:r>
          </a:p>
          <a:p>
            <a:pPr marL="214313" indent="-214313">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Connecting hardware</a:t>
            </a:r>
          </a:p>
          <a:p>
            <a:pPr marL="214313" indent="-214313">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Loading software</a:t>
            </a:r>
          </a:p>
          <a:p>
            <a:pPr marL="214313" indent="-214313">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Even trash disposal and cleanup – to keep your reputation spotless!</a:t>
            </a:r>
          </a:p>
        </p:txBody>
      </p:sp>
      <p:sp>
        <p:nvSpPr>
          <p:cNvPr id="20" name="Rectangle 19"/>
          <p:cNvSpPr/>
          <p:nvPr/>
        </p:nvSpPr>
        <p:spPr>
          <a:xfrm>
            <a:off x="4063181" y="278648"/>
            <a:ext cx="4572000" cy="507831"/>
          </a:xfrm>
          <a:prstGeom prst="rect">
            <a:avLst/>
          </a:prstGeom>
        </p:spPr>
        <p:txBody>
          <a:bodyPr>
            <a:spAutoFit/>
          </a:bodyPr>
          <a:lstStyle/>
          <a:p>
            <a:r>
              <a:rPr lang="en-US" sz="1350" b="1" dirty="0">
                <a:latin typeface="Calibri" panose="020F0502020204030204" pitchFamily="34" charset="0"/>
                <a:ea typeface="Calibri" panose="020F0502020204030204" pitchFamily="34" charset="0"/>
                <a:cs typeface="Times New Roman" panose="02020603050405020304" pitchFamily="18" charset="0"/>
              </a:rPr>
              <a:t>Depend on SYNNEX SERVICE</a:t>
            </a:r>
            <a:r>
              <a:rPr lang="en-US" sz="1350" b="1" i="1" dirty="0">
                <a:latin typeface="Calibri" panose="020F0502020204030204" pitchFamily="34" charset="0"/>
                <a:ea typeface="Calibri" panose="020F0502020204030204" pitchFamily="34" charset="0"/>
                <a:cs typeface="Times New Roman" panose="02020603050405020304" pitchFamily="18" charset="0"/>
              </a:rPr>
              <a:t>Solv</a:t>
            </a:r>
            <a:r>
              <a:rPr lang="en-US" sz="1350" b="1" dirty="0">
                <a:latin typeface="Calibri" panose="020F0502020204030204" pitchFamily="34" charset="0"/>
                <a:ea typeface="Calibri" panose="020F0502020204030204" pitchFamily="34" charset="0"/>
                <a:cs typeface="Times New Roman" panose="02020603050405020304" pitchFamily="18" charset="0"/>
              </a:rPr>
              <a:t>: Contact your SYNNEX sales rep or email </a:t>
            </a:r>
            <a:r>
              <a:rPr lang="en-US" sz="1350" u="sng" dirty="0">
                <a:hlinkClick r:id="rId3"/>
              </a:rPr>
              <a:t>fieldservices@synnex.com</a:t>
            </a:r>
            <a:r>
              <a:rPr lang="en-US" sz="1350" dirty="0"/>
              <a:t> </a:t>
            </a:r>
            <a:r>
              <a:rPr lang="en-US" sz="1350" b="1" dirty="0">
                <a:latin typeface="Calibri" panose="020F0502020204030204" pitchFamily="34" charset="0"/>
                <a:ea typeface="Calibri" panose="020F0502020204030204" pitchFamily="34" charset="0"/>
                <a:cs typeface="Times New Roman" panose="02020603050405020304" pitchFamily="18" charset="0"/>
              </a:rPr>
              <a:t>today.</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p:cNvSpPr txBox="1"/>
          <p:nvPr/>
        </p:nvSpPr>
        <p:spPr>
          <a:xfrm>
            <a:off x="4457700" y="1772613"/>
            <a:ext cx="4538366" cy="1938992"/>
          </a:xfrm>
          <a:prstGeom prst="rect">
            <a:avLst/>
          </a:prstGeom>
          <a:noFill/>
          <a:ln>
            <a:solidFill>
              <a:schemeClr val="accent6">
                <a:lumMod val="60000"/>
                <a:lumOff val="40000"/>
              </a:schemeClr>
            </a:solidFill>
          </a:ln>
        </p:spPr>
        <p:txBody>
          <a:bodyPr wrap="square" rtlCol="0">
            <a:spAutoFit/>
          </a:bodyPr>
          <a:lstStyle/>
          <a:p>
            <a:r>
              <a:rPr lang="en-US" sz="1200" b="1" dirty="0" smtClean="0"/>
              <a:t>Training Services </a:t>
            </a:r>
            <a:r>
              <a:rPr lang="en-US" sz="1200" b="1" dirty="0"/>
              <a:t>includes:</a:t>
            </a:r>
            <a:endParaRPr lang="en-US" sz="1200" dirty="0"/>
          </a:p>
          <a:p>
            <a:pPr marL="214313" indent="-214313">
              <a:buFont typeface="Arial" panose="020B0604020202020204" pitchFamily="34" charset="0"/>
              <a:buChar char="•"/>
            </a:pPr>
            <a:r>
              <a:rPr lang="en-US" sz="1200" dirty="0" smtClean="0"/>
              <a:t>Google, SAP, Red hat, Microsoft, VMWare, Apple. Etc</a:t>
            </a:r>
          </a:p>
          <a:p>
            <a:pPr marL="214313" indent="-214313">
              <a:buFont typeface="Arial" panose="020B0604020202020204" pitchFamily="34" charset="0"/>
              <a:buChar char="•"/>
            </a:pPr>
            <a:r>
              <a:rPr lang="en-US" sz="1200" dirty="0" smtClean="0"/>
              <a:t>Avaya, Cisco, Mitel, Shortel, etc</a:t>
            </a:r>
          </a:p>
          <a:p>
            <a:pPr marL="214313" indent="-214313">
              <a:buFont typeface="Arial" panose="020B0604020202020204" pitchFamily="34" charset="0"/>
              <a:buChar char="•"/>
            </a:pPr>
            <a:endParaRPr lang="en-US" sz="1200" dirty="0"/>
          </a:p>
          <a:p>
            <a:r>
              <a:rPr lang="en-US" sz="1200" b="1" dirty="0" smtClean="0"/>
              <a:t>Warranty and Depot Services:</a:t>
            </a:r>
          </a:p>
          <a:p>
            <a:pPr marL="171450" indent="-171450">
              <a:buFont typeface="Arial" panose="020B0604020202020204" pitchFamily="34" charset="0"/>
              <a:buChar char="•"/>
            </a:pPr>
            <a:r>
              <a:rPr lang="en-US" sz="1200" dirty="0" smtClean="0"/>
              <a:t>Chromebooks &amp; Tablets</a:t>
            </a:r>
          </a:p>
          <a:p>
            <a:pPr marL="171450" indent="-171450">
              <a:buFont typeface="Arial" panose="020B0604020202020204" pitchFamily="34" charset="0"/>
              <a:buChar char="•"/>
            </a:pPr>
            <a:r>
              <a:rPr lang="en-US" sz="1200" dirty="0" smtClean="0"/>
              <a:t>ProAV Products</a:t>
            </a:r>
          </a:p>
          <a:p>
            <a:pPr marL="171450" indent="-171450">
              <a:buFont typeface="Arial" panose="020B0604020202020204" pitchFamily="34" charset="0"/>
              <a:buChar char="•"/>
            </a:pPr>
            <a:r>
              <a:rPr lang="en-US" sz="1200" dirty="0" smtClean="0"/>
              <a:t>Desktops/notebooks</a:t>
            </a:r>
          </a:p>
          <a:p>
            <a:pPr marL="171450" indent="-171450">
              <a:buFont typeface="Arial" panose="020B0604020202020204" pitchFamily="34" charset="0"/>
              <a:buChar char="•"/>
            </a:pPr>
            <a:r>
              <a:rPr lang="en-US" sz="1200" dirty="0" smtClean="0"/>
              <a:t>Printers</a:t>
            </a:r>
          </a:p>
          <a:p>
            <a:pPr marL="171450" indent="-171450">
              <a:buFont typeface="Arial" panose="020B0604020202020204" pitchFamily="34" charset="0"/>
              <a:buChar char="•"/>
            </a:pPr>
            <a:r>
              <a:rPr lang="en-US" sz="1200" dirty="0" smtClean="0"/>
              <a:t>Mobility</a:t>
            </a:r>
          </a:p>
        </p:txBody>
      </p:sp>
      <p:sp>
        <p:nvSpPr>
          <p:cNvPr id="22" name="Rectangle 21"/>
          <p:cNvSpPr/>
          <p:nvPr/>
        </p:nvSpPr>
        <p:spPr>
          <a:xfrm>
            <a:off x="4457699" y="3943611"/>
            <a:ext cx="4538367" cy="2308324"/>
          </a:xfrm>
          <a:prstGeom prst="rect">
            <a:avLst/>
          </a:prstGeom>
          <a:ln>
            <a:solidFill>
              <a:schemeClr val="accent6">
                <a:lumMod val="60000"/>
                <a:lumOff val="40000"/>
              </a:schemeClr>
            </a:solidFill>
          </a:ln>
        </p:spPr>
        <p:txBody>
          <a:bodyPr wrap="square">
            <a:spAutoFit/>
          </a:bodyPr>
          <a:lstStyle/>
          <a:p>
            <a:r>
              <a:rPr lang="en-US" sz="1200" b="1" dirty="0" smtClean="0">
                <a:latin typeface="Calibri" panose="020F0502020204030204" pitchFamily="34" charset="0"/>
                <a:ea typeface="Calibri" panose="020F0502020204030204" pitchFamily="34" charset="0"/>
                <a:cs typeface="Times New Roman" panose="02020603050405020304" pitchFamily="18" charset="0"/>
              </a:rPr>
              <a:t>Software Services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Consultation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Assessment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Implementation</a:t>
            </a: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Migration</a:t>
            </a: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Health </a:t>
            </a:r>
            <a:r>
              <a:rPr lang="en-US" sz="1200" dirty="0">
                <a:latin typeface="Calibri" panose="020F0502020204030204" pitchFamily="34" charset="0"/>
                <a:ea typeface="Calibri" panose="020F0502020204030204" pitchFamily="34" charset="0"/>
                <a:cs typeface="Times New Roman" panose="02020603050405020304" pitchFamily="18" charset="0"/>
              </a:rPr>
              <a:t>Check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Training</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a:latin typeface="Calibri" panose="020F0502020204030204" pitchFamily="34" charset="0"/>
                <a:ea typeface="Calibri" panose="020F0502020204030204" pitchFamily="34" charset="0"/>
                <a:cs typeface="Times New Roman" panose="02020603050405020304" pitchFamily="18" charset="0"/>
              </a:rPr>
              <a:t>Product </a:t>
            </a:r>
            <a:r>
              <a:rPr lang="en-US" sz="1200" dirty="0" smtClean="0">
                <a:latin typeface="Calibri" panose="020F0502020204030204" pitchFamily="34" charset="0"/>
                <a:ea typeface="Calibri" panose="020F0502020204030204" pitchFamily="34" charset="0"/>
                <a:cs typeface="Times New Roman" panose="02020603050405020304" pitchFamily="18" charset="0"/>
              </a:rPr>
              <a:t>Demos</a:t>
            </a: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Cloud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Helpdesk</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Disaster </a:t>
            </a:r>
            <a:r>
              <a:rPr lang="en-US" sz="1200" dirty="0">
                <a:latin typeface="Calibri" panose="020F0502020204030204" pitchFamily="34" charset="0"/>
                <a:ea typeface="Calibri" panose="020F0502020204030204" pitchFamily="34" charset="0"/>
                <a:cs typeface="Times New Roman" panose="02020603050405020304" pitchFamily="18" charset="0"/>
              </a:rPr>
              <a:t>Recovery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Staff </a:t>
            </a:r>
            <a:r>
              <a:rPr lang="en-US" sz="1200" dirty="0">
                <a:latin typeface="Calibri" panose="020F0502020204030204" pitchFamily="34" charset="0"/>
                <a:ea typeface="Calibri" panose="020F0502020204030204" pitchFamily="34" charset="0"/>
                <a:cs typeface="Times New Roman" panose="02020603050405020304" pitchFamily="18" charset="0"/>
              </a:rPr>
              <a:t>Augmentation</a:t>
            </a:r>
          </a:p>
        </p:txBody>
      </p:sp>
    </p:spTree>
    <p:extLst>
      <p:ext uri="{BB962C8B-B14F-4D97-AF65-F5344CB8AC3E}">
        <p14:creationId xmlns:p14="http://schemas.microsoft.com/office/powerpoint/2010/main" val="50675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89" y="1131095"/>
            <a:ext cx="8030561" cy="542022"/>
          </a:xfrm>
        </p:spPr>
        <p:txBody>
          <a:bodyPr>
            <a:normAutofit/>
          </a:bodyPr>
          <a:lstStyle/>
          <a:p>
            <a:r>
              <a:rPr lang="en-US" sz="2700" dirty="0">
                <a:latin typeface="Britannic Bold" panose="020B0903060703020204" pitchFamily="34" charset="0"/>
              </a:rPr>
              <a:t>Synnex Software Services </a:t>
            </a:r>
          </a:p>
        </p:txBody>
      </p:sp>
      <p:pic>
        <p:nvPicPr>
          <p:cNvPr id="5" name="Content Placeholder 4"/>
          <p:cNvPicPr>
            <a:picLocks noGrp="1" noChangeAspect="1"/>
          </p:cNvPicPr>
          <p:nvPr>
            <p:ph sz="half" idx="1"/>
          </p:nvPr>
        </p:nvPicPr>
        <p:blipFill>
          <a:blip r:embed="rId2"/>
          <a:stretch>
            <a:fillRect/>
          </a:stretch>
        </p:blipFill>
        <p:spPr>
          <a:xfrm>
            <a:off x="1554707" y="2439949"/>
            <a:ext cx="1427085" cy="1190309"/>
          </a:xfrm>
          <a:prstGeom prst="rect">
            <a:avLst/>
          </a:prstGeom>
        </p:spPr>
      </p:pic>
      <p:sp>
        <p:nvSpPr>
          <p:cNvPr id="4" name="Content Placeholder 3"/>
          <p:cNvSpPr>
            <a:spLocks noGrp="1"/>
          </p:cNvSpPr>
          <p:nvPr>
            <p:ph sz="half" idx="2"/>
          </p:nvPr>
        </p:nvSpPr>
        <p:spPr>
          <a:xfrm>
            <a:off x="4517502" y="1496768"/>
            <a:ext cx="4032720" cy="4455386"/>
          </a:xfrm>
        </p:spPr>
        <p:txBody>
          <a:bodyPr>
            <a:noAutofit/>
          </a:bodyPr>
          <a:lstStyle/>
          <a:p>
            <a:pPr marL="0">
              <a:lnSpc>
                <a:spcPct val="107000"/>
              </a:lnSpc>
              <a:spcBef>
                <a:spcPts val="0"/>
              </a:spcBef>
              <a:spcAft>
                <a:spcPts val="600"/>
              </a:spcAft>
              <a:tabLst>
                <a:tab pos="1050131"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Consultation</a:t>
            </a:r>
            <a:r>
              <a:rPr lang="en-US" sz="1200" dirty="0">
                <a:latin typeface="Calibri" panose="020F0502020204030204" pitchFamily="34" charset="0"/>
                <a:ea typeface="Calibri" panose="020F0502020204030204" pitchFamily="34" charset="0"/>
                <a:cs typeface="Times New Roman" panose="02020603050405020304" pitchFamily="18" charset="0"/>
              </a:rPr>
              <a:t>—Discovery of business case, system configuration and system requirements </a:t>
            </a:r>
          </a:p>
          <a:p>
            <a:pPr marL="0">
              <a:lnSpc>
                <a:spcPct val="107000"/>
              </a:lnSpc>
              <a:spcBef>
                <a:spcPts val="0"/>
              </a:spcBef>
              <a:spcAft>
                <a:spcPts val="600"/>
              </a:spcAft>
              <a:tabLst>
                <a:tab pos="1050131"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Assessmen</a:t>
            </a:r>
            <a:r>
              <a:rPr lang="en-US" sz="1200" b="1" dirty="0">
                <a:latin typeface="Calibri" panose="020F0502020204030204" pitchFamily="34" charset="0"/>
                <a:ea typeface="Calibri" panose="020F0502020204030204" pitchFamily="34" charset="0"/>
                <a:cs typeface="Times New Roman" panose="02020603050405020304" pitchFamily="18" charset="0"/>
              </a:rPr>
              <a:t>t</a:t>
            </a:r>
            <a:r>
              <a:rPr lang="en-US" sz="1200" dirty="0">
                <a:latin typeface="Calibri" panose="020F0502020204030204" pitchFamily="34" charset="0"/>
                <a:ea typeface="Calibri" panose="020F0502020204030204" pitchFamily="34" charset="0"/>
                <a:cs typeface="Times New Roman" panose="02020603050405020304" pitchFamily="18" charset="0"/>
              </a:rPr>
              <a:t>— Analysis of current system performance and configuration </a:t>
            </a:r>
          </a:p>
          <a:p>
            <a:pPr marL="0">
              <a:lnSpc>
                <a:spcPct val="107000"/>
              </a:lnSpc>
              <a:spcBef>
                <a:spcPts val="0"/>
              </a:spcBef>
              <a:spcAft>
                <a:spcPts val="600"/>
              </a:spcAft>
              <a:tabLst>
                <a:tab pos="1050131"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Implementation</a:t>
            </a:r>
            <a:r>
              <a:rPr lang="en-US" sz="1200" dirty="0">
                <a:latin typeface="Calibri" panose="020F0502020204030204" pitchFamily="34" charset="0"/>
                <a:ea typeface="Calibri" panose="020F0502020204030204" pitchFamily="34" charset="0"/>
                <a:cs typeface="Times New Roman" panose="02020603050405020304" pitchFamily="18" charset="0"/>
              </a:rPr>
              <a:t>—Complete system installation and Go-Live  </a:t>
            </a:r>
          </a:p>
          <a:p>
            <a:pPr marL="0">
              <a:lnSpc>
                <a:spcPct val="107000"/>
              </a:lnSpc>
              <a:spcBef>
                <a:spcPts val="0"/>
              </a:spcBef>
              <a:spcAft>
                <a:spcPts val="600"/>
              </a:spcAft>
              <a:tabLst>
                <a:tab pos="1050131"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Migration</a:t>
            </a:r>
            <a:r>
              <a:rPr lang="en-US" sz="1200" dirty="0">
                <a:latin typeface="Calibri" panose="020F0502020204030204" pitchFamily="34" charset="0"/>
                <a:ea typeface="Calibri" panose="020F0502020204030204" pitchFamily="34" charset="0"/>
                <a:cs typeface="Times New Roman" panose="02020603050405020304" pitchFamily="18" charset="0"/>
              </a:rPr>
              <a:t>—Migrate operating system, database, applications </a:t>
            </a:r>
          </a:p>
          <a:p>
            <a:pPr marL="0">
              <a:lnSpc>
                <a:spcPct val="107000"/>
              </a:lnSpc>
              <a:spcBef>
                <a:spcPts val="0"/>
              </a:spcBef>
              <a:spcAft>
                <a:spcPts val="600"/>
              </a:spcAft>
              <a:tabLst>
                <a:tab pos="1050131"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Health Check</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 Environment analyzation and optimize with best practices  </a:t>
            </a:r>
          </a:p>
          <a:p>
            <a:pPr marL="0">
              <a:lnSpc>
                <a:spcPct val="107000"/>
              </a:lnSpc>
              <a:spcBef>
                <a:spcPts val="0"/>
              </a:spcBef>
              <a:spcAft>
                <a:spcPts val="600"/>
              </a:spcAft>
              <a:tabLst>
                <a:tab pos="1050131"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Training</a:t>
            </a:r>
            <a:r>
              <a:rPr lang="en-US" sz="1200" dirty="0">
                <a:latin typeface="Calibri" panose="020F0502020204030204" pitchFamily="34" charset="0"/>
                <a:ea typeface="Calibri" panose="020F0502020204030204" pitchFamily="34" charset="0"/>
                <a:cs typeface="Times New Roman" panose="02020603050405020304" pitchFamily="18" charset="0"/>
              </a:rPr>
              <a:t>—Professional development, certifications, knowledge transfer onsite and remote  </a:t>
            </a:r>
          </a:p>
          <a:p>
            <a:pPr marL="0">
              <a:lnSpc>
                <a:spcPct val="107000"/>
              </a:lnSpc>
              <a:spcBef>
                <a:spcPts val="0"/>
              </a:spcBef>
              <a:spcAft>
                <a:spcPts val="600"/>
              </a:spcAft>
              <a:tabLst>
                <a:tab pos="1050131"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Product Demos</a:t>
            </a:r>
            <a:r>
              <a:rPr lang="en-US" sz="1200" dirty="0">
                <a:latin typeface="Calibri" panose="020F0502020204030204" pitchFamily="34" charset="0"/>
                <a:ea typeface="Calibri" panose="020F0502020204030204" pitchFamily="34" charset="0"/>
                <a:cs typeface="Times New Roman" panose="02020603050405020304" pitchFamily="18" charset="0"/>
              </a:rPr>
              <a:t>—On-premise or remote system demonstrations available </a:t>
            </a:r>
          </a:p>
          <a:p>
            <a:pPr marL="0">
              <a:lnSpc>
                <a:spcPct val="107000"/>
              </a:lnSpc>
              <a:spcBef>
                <a:spcPts val="0"/>
              </a:spcBef>
              <a:spcAft>
                <a:spcPts val="600"/>
              </a:spcAft>
              <a:tabLst>
                <a:tab pos="1050131"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Cloud</a:t>
            </a:r>
            <a:r>
              <a:rPr lang="en-US" sz="1200" dirty="0">
                <a:latin typeface="Calibri" panose="020F0502020204030204" pitchFamily="34" charset="0"/>
                <a:ea typeface="Calibri" panose="020F0502020204030204" pitchFamily="34" charset="0"/>
                <a:cs typeface="Times New Roman" panose="02020603050405020304" pitchFamily="18" charset="0"/>
              </a:rPr>
              <a:t>— Hosting, Installation and On-premise migration</a:t>
            </a:r>
          </a:p>
          <a:p>
            <a:pPr marL="0">
              <a:lnSpc>
                <a:spcPct val="107000"/>
              </a:lnSpc>
              <a:spcBef>
                <a:spcPts val="0"/>
              </a:spcBef>
              <a:spcAft>
                <a:spcPts val="600"/>
              </a:spcAft>
              <a:tabLst>
                <a:tab pos="1050131"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Helpdesk</a:t>
            </a:r>
            <a:r>
              <a:rPr lang="en-US" sz="1200" dirty="0">
                <a:latin typeface="Calibri" panose="020F0502020204030204" pitchFamily="34" charset="0"/>
                <a:ea typeface="Calibri" panose="020F0502020204030204" pitchFamily="34" charset="0"/>
                <a:cs typeface="Times New Roman" panose="02020603050405020304" pitchFamily="18" charset="0"/>
              </a:rPr>
              <a:t>- Center of Excellence </a:t>
            </a:r>
          </a:p>
          <a:p>
            <a:pPr marL="0">
              <a:lnSpc>
                <a:spcPct val="107000"/>
              </a:lnSpc>
              <a:spcBef>
                <a:spcPts val="0"/>
              </a:spcBef>
              <a:spcAft>
                <a:spcPts val="600"/>
              </a:spcAft>
              <a:tabLst>
                <a:tab pos="1050131" algn="l"/>
              </a:tabLst>
            </a:pPr>
            <a:r>
              <a:rPr lang="en-US" sz="1400" b="1" dirty="0">
                <a:latin typeface="Calibri" panose="020F0502020204030204" pitchFamily="34" charset="0"/>
                <a:ea typeface="Calibri" panose="020F0502020204030204" pitchFamily="34" charset="0"/>
                <a:cs typeface="Times New Roman" panose="02020603050405020304" pitchFamily="18" charset="0"/>
              </a:rPr>
              <a:t>Disaster Recovery</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Blueprint </a:t>
            </a:r>
            <a:r>
              <a:rPr lang="en-US" sz="1200" dirty="0" smtClean="0">
                <a:latin typeface="Calibri" panose="020F0502020204030204" pitchFamily="34" charset="0"/>
                <a:ea typeface="Calibri" panose="020F0502020204030204" pitchFamily="34" charset="0"/>
                <a:cs typeface="Times New Roman" panose="02020603050405020304" pitchFamily="18" charset="0"/>
              </a:rPr>
              <a:t>Practice</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978137" y="2522298"/>
            <a:ext cx="1264769" cy="771192"/>
          </a:xfrm>
          <a:prstGeom prst="rect">
            <a:avLst/>
          </a:prstGeom>
        </p:spPr>
      </p:pic>
      <p:pic>
        <p:nvPicPr>
          <p:cNvPr id="8" name="Picture 7"/>
          <p:cNvPicPr>
            <a:picLocks noChangeAspect="1"/>
          </p:cNvPicPr>
          <p:nvPr/>
        </p:nvPicPr>
        <p:blipFill>
          <a:blip r:embed="rId4"/>
          <a:stretch>
            <a:fillRect/>
          </a:stretch>
        </p:blipFill>
        <p:spPr>
          <a:xfrm>
            <a:off x="421053" y="2360710"/>
            <a:ext cx="1265536" cy="1404824"/>
          </a:xfrm>
          <a:prstGeom prst="rect">
            <a:avLst/>
          </a:prstGeom>
        </p:spPr>
      </p:pic>
      <p:pic>
        <p:nvPicPr>
          <p:cNvPr id="13" name="Picture 12"/>
          <p:cNvPicPr>
            <a:picLocks noChangeAspect="1"/>
          </p:cNvPicPr>
          <p:nvPr/>
        </p:nvPicPr>
        <p:blipFill>
          <a:blip r:embed="rId5"/>
          <a:stretch>
            <a:fillRect/>
          </a:stretch>
        </p:blipFill>
        <p:spPr>
          <a:xfrm>
            <a:off x="489553" y="1496767"/>
            <a:ext cx="1545143" cy="962827"/>
          </a:xfrm>
          <a:prstGeom prst="rect">
            <a:avLst/>
          </a:prstGeom>
        </p:spPr>
      </p:pic>
      <p:pic>
        <p:nvPicPr>
          <p:cNvPr id="14" name="Picture 13"/>
          <p:cNvPicPr>
            <a:picLocks noChangeAspect="1"/>
          </p:cNvPicPr>
          <p:nvPr/>
        </p:nvPicPr>
        <p:blipFill>
          <a:blip r:embed="rId6"/>
          <a:stretch>
            <a:fillRect/>
          </a:stretch>
        </p:blipFill>
        <p:spPr>
          <a:xfrm>
            <a:off x="2196937" y="1544104"/>
            <a:ext cx="2077437" cy="817363"/>
          </a:xfrm>
          <a:prstGeom prst="rect">
            <a:avLst/>
          </a:prstGeom>
        </p:spPr>
      </p:pic>
      <p:pic>
        <p:nvPicPr>
          <p:cNvPr id="15" name="Picture 14"/>
          <p:cNvPicPr>
            <a:picLocks noChangeAspect="1"/>
          </p:cNvPicPr>
          <p:nvPr/>
        </p:nvPicPr>
        <p:blipFill>
          <a:blip r:embed="rId7"/>
          <a:stretch>
            <a:fillRect/>
          </a:stretch>
        </p:blipFill>
        <p:spPr>
          <a:xfrm>
            <a:off x="241592" y="3608092"/>
            <a:ext cx="1934813" cy="1560769"/>
          </a:xfrm>
          <a:prstGeom prst="rect">
            <a:avLst/>
          </a:prstGeom>
        </p:spPr>
      </p:pic>
      <p:pic>
        <p:nvPicPr>
          <p:cNvPr id="16" name="Picture 15"/>
          <p:cNvPicPr>
            <a:picLocks noChangeAspect="1"/>
          </p:cNvPicPr>
          <p:nvPr/>
        </p:nvPicPr>
        <p:blipFill>
          <a:blip r:embed="rId8"/>
          <a:stretch>
            <a:fillRect/>
          </a:stretch>
        </p:blipFill>
        <p:spPr>
          <a:xfrm>
            <a:off x="2419533" y="3732263"/>
            <a:ext cx="1967923" cy="901821"/>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033" y="282735"/>
            <a:ext cx="3003243" cy="635077"/>
          </a:xfrm>
          <a:prstGeom prst="rect">
            <a:avLst/>
          </a:prstGeom>
        </p:spPr>
      </p:pic>
      <p:sp>
        <p:nvSpPr>
          <p:cNvPr id="3" name="Rectangle 2"/>
          <p:cNvSpPr/>
          <p:nvPr/>
        </p:nvSpPr>
        <p:spPr>
          <a:xfrm>
            <a:off x="2746390" y="6067761"/>
            <a:ext cx="4572000" cy="369332"/>
          </a:xfrm>
          <a:prstGeom prst="rect">
            <a:avLst/>
          </a:prstGeom>
        </p:spPr>
        <p:txBody>
          <a:bodyPr>
            <a:spAutoFit/>
          </a:bodyPr>
          <a:lstStyle/>
          <a:p>
            <a:r>
              <a:rPr lang="en-US" dirty="0" smtClean="0">
                <a:hlinkClick r:id="rId10"/>
              </a:rPr>
              <a:t>Fieldservices@synnex.com</a:t>
            </a:r>
            <a:r>
              <a:rPr lang="en-US" dirty="0" smtClean="0"/>
              <a:t>  </a:t>
            </a:r>
            <a:endParaRPr lang="en-US" dirty="0"/>
          </a:p>
        </p:txBody>
      </p:sp>
      <p:pic>
        <p:nvPicPr>
          <p:cNvPr id="6" name="Picture 5"/>
          <p:cNvPicPr>
            <a:picLocks noChangeAspect="1"/>
          </p:cNvPicPr>
          <p:nvPr/>
        </p:nvPicPr>
        <p:blipFill>
          <a:blip r:embed="rId11"/>
          <a:stretch>
            <a:fillRect/>
          </a:stretch>
        </p:blipFill>
        <p:spPr>
          <a:xfrm>
            <a:off x="2210426" y="5162978"/>
            <a:ext cx="2189185" cy="412540"/>
          </a:xfrm>
          <a:prstGeom prst="rect">
            <a:avLst/>
          </a:prstGeom>
        </p:spPr>
      </p:pic>
      <p:pic>
        <p:nvPicPr>
          <p:cNvPr id="18" name="Picture 17"/>
          <p:cNvPicPr>
            <a:picLocks noChangeAspect="1"/>
          </p:cNvPicPr>
          <p:nvPr/>
        </p:nvPicPr>
        <p:blipFill>
          <a:blip r:embed="rId12"/>
          <a:stretch>
            <a:fillRect/>
          </a:stretch>
        </p:blipFill>
        <p:spPr>
          <a:xfrm>
            <a:off x="161188" y="4958138"/>
            <a:ext cx="2023948" cy="1147681"/>
          </a:xfrm>
          <a:prstGeom prst="rect">
            <a:avLst/>
          </a:prstGeom>
        </p:spPr>
      </p:pic>
    </p:spTree>
    <p:extLst>
      <p:ext uri="{BB962C8B-B14F-4D97-AF65-F5344CB8AC3E}">
        <p14:creationId xmlns:p14="http://schemas.microsoft.com/office/powerpoint/2010/main" val="3407927796"/>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524514" y="574573"/>
            <a:ext cx="8229599" cy="171934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prstClr val="black"/>
              </a:solidFill>
            </a:endParaRPr>
          </a:p>
        </p:txBody>
      </p:sp>
      <p:sp>
        <p:nvSpPr>
          <p:cNvPr id="6" name="Content Placeholder 1"/>
          <p:cNvSpPr txBox="1">
            <a:spLocks/>
          </p:cNvSpPr>
          <p:nvPr/>
        </p:nvSpPr>
        <p:spPr>
          <a:xfrm>
            <a:off x="3634452" y="2323035"/>
            <a:ext cx="4155314" cy="4469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solidFill>
                  <a:prstClr val="black"/>
                </a:solidFill>
              </a:rPr>
              <a:t>	</a:t>
            </a:r>
            <a:endParaRPr lang="en-US" sz="1800" dirty="0">
              <a:solidFill>
                <a:prstClr val="black"/>
              </a:solidFill>
            </a:endParaRPr>
          </a:p>
        </p:txBody>
      </p:sp>
      <p:cxnSp>
        <p:nvCxnSpPr>
          <p:cNvPr id="8" name="Straight Connector 7"/>
          <p:cNvCxnSpPr/>
          <p:nvPr/>
        </p:nvCxnSpPr>
        <p:spPr>
          <a:xfrm flipH="1">
            <a:off x="356715" y="1331879"/>
            <a:ext cx="8760237"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450" y="1595762"/>
            <a:ext cx="2980502" cy="3972449"/>
          </a:xfrm>
          <a:prstGeom prst="rect">
            <a:avLst/>
          </a:prstGeom>
        </p:spPr>
      </p:pic>
      <p:grpSp>
        <p:nvGrpSpPr>
          <p:cNvPr id="24" name="Group 23"/>
          <p:cNvGrpSpPr/>
          <p:nvPr/>
        </p:nvGrpSpPr>
        <p:grpSpPr>
          <a:xfrm>
            <a:off x="564503" y="4437068"/>
            <a:ext cx="5164971" cy="2262285"/>
            <a:chOff x="524514" y="1619037"/>
            <a:chExt cx="5164971" cy="2262285"/>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205" y="1619037"/>
              <a:ext cx="1054904" cy="1183208"/>
            </a:xfrm>
            <a:prstGeom prst="rect">
              <a:avLst/>
            </a:prstGeom>
          </p:spPr>
        </p:pic>
        <p:pic>
          <p:nvPicPr>
            <p:cNvPr id="1030" name="Picture 6" descr="https://pbs.twimg.com/profile_images/1828615852/badge-twitter_400x400.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6506" y="1763622"/>
              <a:ext cx="1441067" cy="9214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1675" y="2844837"/>
              <a:ext cx="3077810" cy="59044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7471" y="1773203"/>
              <a:ext cx="1510732" cy="911916"/>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514" y="2868827"/>
              <a:ext cx="1670505" cy="1012495"/>
            </a:xfrm>
            <a:prstGeom prst="rect">
              <a:avLst/>
            </a:prstGeom>
          </p:spPr>
        </p:pic>
      </p:gr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4514" y="395988"/>
            <a:ext cx="3003243" cy="635077"/>
          </a:xfrm>
          <a:prstGeom prst="rect">
            <a:avLst/>
          </a:prstGeom>
        </p:spPr>
      </p:pic>
      <p:sp>
        <p:nvSpPr>
          <p:cNvPr id="21" name="Content Placeholder 3"/>
          <p:cNvSpPr txBox="1">
            <a:spLocks/>
          </p:cNvSpPr>
          <p:nvPr/>
        </p:nvSpPr>
        <p:spPr>
          <a:xfrm>
            <a:off x="430909" y="1774671"/>
            <a:ext cx="2879086" cy="265227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spcAft>
                <a:spcPts val="600"/>
              </a:spcAft>
              <a:buNone/>
              <a:tabLst>
                <a:tab pos="1050131" algn="l"/>
              </a:tabLst>
            </a:pPr>
            <a:r>
              <a:rPr lang="en-US" sz="2400" b="1" dirty="0" smtClean="0">
                <a:latin typeface="Calibri" panose="020F0502020204030204" pitchFamily="34" charset="0"/>
                <a:ea typeface="Calibri" panose="020F0502020204030204" pitchFamily="34" charset="0"/>
                <a:cs typeface="Times New Roman" panose="02020603050405020304" pitchFamily="18" charset="0"/>
              </a:rPr>
              <a:t>Simplified SKU’d Services</a:t>
            </a:r>
          </a:p>
          <a:p>
            <a:pPr marL="0">
              <a:lnSpc>
                <a:spcPct val="107000"/>
              </a:lnSpc>
              <a:spcBef>
                <a:spcPts val="0"/>
              </a:spcBef>
              <a:spcAft>
                <a:spcPts val="600"/>
              </a:spcAft>
              <a:tabLst>
                <a:tab pos="1050131" algn="l"/>
              </a:tabLst>
            </a:pPr>
            <a:r>
              <a:rPr lang="en-US" sz="2000" b="1" dirty="0" smtClean="0">
                <a:latin typeface="Calibri" panose="020F0502020204030204" pitchFamily="34" charset="0"/>
                <a:ea typeface="Calibri" panose="020F0502020204030204" pitchFamily="34" charset="0"/>
                <a:cs typeface="Times New Roman" panose="02020603050405020304" pitchFamily="18" charset="0"/>
              </a:rPr>
              <a:t>Installation services</a:t>
            </a:r>
          </a:p>
          <a:p>
            <a:pPr marL="0">
              <a:lnSpc>
                <a:spcPct val="107000"/>
              </a:lnSpc>
              <a:spcBef>
                <a:spcPts val="0"/>
              </a:spcBef>
              <a:spcAft>
                <a:spcPts val="600"/>
              </a:spcAft>
              <a:tabLst>
                <a:tab pos="1050131" algn="l"/>
              </a:tabLst>
            </a:pPr>
            <a:r>
              <a:rPr lang="en-US" sz="2000" b="1" dirty="0" smtClean="0">
                <a:latin typeface="Calibri" panose="020F0502020204030204" pitchFamily="34" charset="0"/>
                <a:ea typeface="Calibri" panose="020F0502020204030204" pitchFamily="34" charset="0"/>
                <a:cs typeface="Times New Roman" panose="02020603050405020304" pitchFamily="18" charset="0"/>
              </a:rPr>
              <a:t>Cable services</a:t>
            </a:r>
          </a:p>
          <a:p>
            <a:pPr marL="0">
              <a:lnSpc>
                <a:spcPct val="107000"/>
              </a:lnSpc>
              <a:spcBef>
                <a:spcPts val="0"/>
              </a:spcBef>
              <a:spcAft>
                <a:spcPts val="600"/>
              </a:spcAft>
              <a:tabLst>
                <a:tab pos="1050131" algn="l"/>
              </a:tabLst>
            </a:pPr>
            <a:r>
              <a:rPr lang="en-US" sz="2000" b="1" dirty="0" smtClean="0">
                <a:latin typeface="Calibri" panose="020F0502020204030204" pitchFamily="34" charset="0"/>
                <a:ea typeface="Calibri" panose="020F0502020204030204" pitchFamily="34" charset="0"/>
                <a:cs typeface="Times New Roman" panose="02020603050405020304" pitchFamily="18" charset="0"/>
              </a:rPr>
              <a:t>Staff Aug - Tech</a:t>
            </a:r>
          </a:p>
          <a:p>
            <a:pPr marL="0" indent="0">
              <a:lnSpc>
                <a:spcPct val="107000"/>
              </a:lnSpc>
              <a:spcBef>
                <a:spcPts val="0"/>
              </a:spcBef>
              <a:spcAft>
                <a:spcPts val="600"/>
              </a:spcAft>
              <a:buNone/>
              <a:tabLst>
                <a:tab pos="1050131"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299326" y="1418028"/>
            <a:ext cx="5793139" cy="285932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616539888"/>
              </p:ext>
            </p:extLst>
          </p:nvPr>
        </p:nvGraphicFramePr>
        <p:xfrm>
          <a:off x="3169226" y="1877638"/>
          <a:ext cx="2804995" cy="1866900"/>
        </p:xfrm>
        <a:graphic>
          <a:graphicData uri="http://schemas.openxmlformats.org/drawingml/2006/table">
            <a:tbl>
              <a:tblPr/>
              <a:tblGrid>
                <a:gridCol w="1253888"/>
                <a:gridCol w="1551107"/>
              </a:tblGrid>
              <a:tr h="323850">
                <a:tc>
                  <a:txBody>
                    <a:bodyPr/>
                    <a:lstStyle/>
                    <a:p>
                      <a:pPr algn="ctr" fontAlgn="ctr"/>
                      <a:r>
                        <a:rPr lang="en-US" sz="1000" b="0" i="0" u="none" strike="noStrike" dirty="0">
                          <a:solidFill>
                            <a:srgbClr val="000000"/>
                          </a:solidFill>
                          <a:effectLst/>
                          <a:latin typeface="Calibri" panose="020F0502020204030204" pitchFamily="34" charset="0"/>
                        </a:rPr>
                        <a:t>SOSLGDSINST70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panose="020F0502020204030204" pitchFamily="34" charset="0"/>
                        </a:rPr>
                        <a:t>Flat rate to install a LG Digital Display up to a 70" screen size.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0">
                <a:tc>
                  <a:txBody>
                    <a:bodyPr/>
                    <a:lstStyle/>
                    <a:p>
                      <a:pPr algn="ctr" fontAlgn="ctr"/>
                      <a:r>
                        <a:rPr lang="en-US" sz="1000" b="0" i="0" u="none" strike="noStrike" dirty="0">
                          <a:solidFill>
                            <a:srgbClr val="000000"/>
                          </a:solidFill>
                          <a:effectLst/>
                          <a:latin typeface="Calibri" panose="020F0502020204030204" pitchFamily="34" charset="0"/>
                        </a:rPr>
                        <a:t>SOSPANDSINST36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panose="020F0502020204030204" pitchFamily="34" charset="0"/>
                        </a:rPr>
                        <a:t>Flat rate to install a Panasonic Digital Display up to a 36" screen size.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23850">
                <a:tc>
                  <a:txBody>
                    <a:bodyPr/>
                    <a:lstStyle/>
                    <a:p>
                      <a:pPr algn="ctr" fontAlgn="ctr"/>
                      <a:r>
                        <a:rPr lang="en-US" sz="1000" b="0" i="0" u="none" strike="noStrike" dirty="0">
                          <a:solidFill>
                            <a:srgbClr val="000000"/>
                          </a:solidFill>
                          <a:effectLst/>
                          <a:latin typeface="Calibri" panose="020F0502020204030204" pitchFamily="34" charset="0"/>
                        </a:rPr>
                        <a:t>SOSSNYDSINST48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panose="020F0502020204030204" pitchFamily="34" charset="0"/>
                        </a:rPr>
                        <a:t>Flat rate to install a Sony Digital Display up to a 48" screen size.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23850">
                <a:tc>
                  <a:txBody>
                    <a:bodyPr/>
                    <a:lstStyle/>
                    <a:p>
                      <a:pPr algn="ctr" fontAlgn="ctr"/>
                      <a:r>
                        <a:rPr lang="en-US" sz="1000" b="0" i="0" u="none" strike="noStrike" dirty="0">
                          <a:solidFill>
                            <a:srgbClr val="000000"/>
                          </a:solidFill>
                          <a:effectLst/>
                          <a:latin typeface="Calibri" panose="020F0502020204030204" pitchFamily="34" charset="0"/>
                        </a:rPr>
                        <a:t>SOSSAMDSINST36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panose="020F0502020204030204" pitchFamily="34" charset="0"/>
                        </a:rPr>
                        <a:t>Flat rate to install a Samsung Digital Display up to a 36" screen size.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
        <p:nvSpPr>
          <p:cNvPr id="3" name="Rectangle 2"/>
          <p:cNvSpPr/>
          <p:nvPr/>
        </p:nvSpPr>
        <p:spPr>
          <a:xfrm>
            <a:off x="3024417" y="6358823"/>
            <a:ext cx="2692340" cy="369332"/>
          </a:xfrm>
          <a:prstGeom prst="rect">
            <a:avLst/>
          </a:prstGeom>
        </p:spPr>
        <p:txBody>
          <a:bodyPr wrap="none">
            <a:spAutoFit/>
          </a:bodyPr>
          <a:lstStyle/>
          <a:p>
            <a:r>
              <a:rPr lang="en-US" dirty="0">
                <a:hlinkClick r:id="rId11"/>
              </a:rPr>
              <a:t>Fieldservices@synnex.com</a:t>
            </a:r>
            <a:endParaRPr lang="en-US" dirty="0"/>
          </a:p>
        </p:txBody>
      </p:sp>
    </p:spTree>
    <p:extLst>
      <p:ext uri="{BB962C8B-B14F-4D97-AF65-F5344CB8AC3E}">
        <p14:creationId xmlns:p14="http://schemas.microsoft.com/office/powerpoint/2010/main" val="2569952904"/>
      </p:ext>
    </p:extLst>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524514" y="574573"/>
            <a:ext cx="8229599" cy="171934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prstClr val="black"/>
              </a:solidFill>
            </a:endParaRPr>
          </a:p>
        </p:txBody>
      </p:sp>
      <p:sp>
        <p:nvSpPr>
          <p:cNvPr id="6" name="Content Placeholder 1"/>
          <p:cNvSpPr txBox="1">
            <a:spLocks/>
          </p:cNvSpPr>
          <p:nvPr/>
        </p:nvSpPr>
        <p:spPr>
          <a:xfrm>
            <a:off x="3634452" y="2323035"/>
            <a:ext cx="4155314" cy="4469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solidFill>
                  <a:prstClr val="black"/>
                </a:solidFill>
              </a:rPr>
              <a:t>	</a:t>
            </a:r>
            <a:endParaRPr lang="en-US" sz="1800" dirty="0">
              <a:solidFill>
                <a:prstClr val="black"/>
              </a:solidFill>
            </a:endParaRPr>
          </a:p>
        </p:txBody>
      </p:sp>
      <p:cxnSp>
        <p:nvCxnSpPr>
          <p:cNvPr id="8" name="Straight Connector 7"/>
          <p:cNvCxnSpPr/>
          <p:nvPr/>
        </p:nvCxnSpPr>
        <p:spPr>
          <a:xfrm flipH="1">
            <a:off x="356715" y="1331879"/>
            <a:ext cx="876023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558182" y="1458244"/>
            <a:ext cx="6162261" cy="1261884"/>
          </a:xfrm>
          <a:prstGeom prst="rect">
            <a:avLst/>
          </a:prstGeom>
          <a:noFill/>
        </p:spPr>
        <p:txBody>
          <a:bodyPr wrap="square" rtlCol="0">
            <a:spAutoFit/>
          </a:bodyPr>
          <a:lstStyle/>
          <a:p>
            <a:pPr algn="ctr"/>
            <a:r>
              <a:rPr lang="en-US" sz="2400" b="1" dirty="0" smtClean="0">
                <a:solidFill>
                  <a:srgbClr val="002060"/>
                </a:solidFill>
              </a:rPr>
              <a:t>Integration Solutions – Production Value Add</a:t>
            </a:r>
          </a:p>
          <a:p>
            <a:pPr algn="ctr"/>
            <a:r>
              <a:rPr lang="en-US" sz="2400" b="1" dirty="0" smtClean="0">
                <a:solidFill>
                  <a:srgbClr val="002060"/>
                </a:solidFill>
              </a:rPr>
              <a:t>Olive Branch, MS</a:t>
            </a:r>
          </a:p>
          <a:p>
            <a:pPr algn="ctr"/>
            <a:endParaRPr lang="en-US" sz="2800" b="1"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33" y="282735"/>
            <a:ext cx="3003243" cy="635077"/>
          </a:xfrm>
          <a:prstGeom prst="rect">
            <a:avLst/>
          </a:prstGeom>
        </p:spPr>
      </p:pic>
      <p:sp>
        <p:nvSpPr>
          <p:cNvPr id="2" name="Rectangle 1"/>
          <p:cNvSpPr/>
          <p:nvPr/>
        </p:nvSpPr>
        <p:spPr>
          <a:xfrm>
            <a:off x="941293" y="2214022"/>
            <a:ext cx="7628965" cy="4401205"/>
          </a:xfrm>
          <a:prstGeom prst="rect">
            <a:avLst/>
          </a:prstGeom>
        </p:spPr>
        <p:txBody>
          <a:bodyPr wrap="square">
            <a:spAutoFit/>
          </a:bodyPr>
          <a:lstStyle/>
          <a:p>
            <a:endParaRPr lang="en-US" sz="1400" dirty="0" smtClean="0">
              <a:solidFill>
                <a:srgbClr val="7F7F7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b="1" dirty="0" smtClean="0">
                <a:solidFill>
                  <a:srgbClr val="002060"/>
                </a:solidFill>
                <a:latin typeface="Arial" panose="020B0604020202020204" pitchFamily="34" charset="0"/>
                <a:cs typeface="Arial" panose="020B0604020202020204" pitchFamily="34" charset="0"/>
              </a:rPr>
              <a:t>Built to Order </a:t>
            </a:r>
            <a:r>
              <a:rPr lang="en-US" sz="1400" dirty="0" smtClean="0">
                <a:solidFill>
                  <a:srgbClr val="002060"/>
                </a:solidFill>
                <a:latin typeface="Arial" panose="020B0604020202020204" pitchFamily="34" charset="0"/>
                <a:cs typeface="Arial" panose="020B0604020202020204" pitchFamily="34" charset="0"/>
              </a:rPr>
              <a:t>configuration and customization of IT products to your customer’s specifications </a:t>
            </a:r>
          </a:p>
          <a:p>
            <a:pPr marL="342900" indent="-342900">
              <a:buFont typeface="Arial" panose="020B0604020202020204" pitchFamily="34" charset="0"/>
              <a:buChar char="•"/>
            </a:pPr>
            <a:endParaRPr lang="en-US" sz="1400" dirty="0" smtClean="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b="1" dirty="0" smtClean="0">
                <a:solidFill>
                  <a:srgbClr val="002060"/>
                </a:solidFill>
                <a:latin typeface="Arial" panose="020B0604020202020204" pitchFamily="34" charset="0"/>
                <a:cs typeface="Arial" panose="020B0604020202020204" pitchFamily="34" charset="0"/>
              </a:rPr>
              <a:t>Enhance</a:t>
            </a:r>
            <a:r>
              <a:rPr lang="en-US" sz="1400" dirty="0">
                <a:solidFill>
                  <a:srgbClr val="002060"/>
                </a:solidFill>
                <a:latin typeface="Arial" panose="020B0604020202020204" pitchFamily="34" charset="0"/>
                <a:cs typeface="Arial" panose="020B0604020202020204" pitchFamily="34" charset="0"/>
              </a:rPr>
              <a:t> your capabilities and solution offerings—without adding infrastructure or </a:t>
            </a:r>
            <a:r>
              <a:rPr lang="en-US" sz="1400" dirty="0" smtClean="0">
                <a:solidFill>
                  <a:srgbClr val="002060"/>
                </a:solidFill>
                <a:latin typeface="Arial" panose="020B0604020202020204" pitchFamily="34" charset="0"/>
                <a:cs typeface="Arial" panose="020B0604020202020204" pitchFamily="34" charset="0"/>
              </a:rPr>
              <a:t>staff</a:t>
            </a:r>
          </a:p>
          <a:p>
            <a:pPr marL="342900" indent="-34290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ISO9001 certified</a:t>
            </a:r>
          </a:p>
          <a:p>
            <a:pPr marL="342900" indent="-34290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400" dirty="0" smtClean="0">
                <a:solidFill>
                  <a:srgbClr val="002060"/>
                </a:solidFill>
                <a:latin typeface="Arial" panose="020B0604020202020204" pitchFamily="34" charset="0"/>
                <a:cs typeface="Arial" panose="020B0604020202020204" pitchFamily="34" charset="0"/>
              </a:rPr>
              <a:t>Why SYNNEX Integration? </a:t>
            </a:r>
          </a:p>
          <a:p>
            <a:endParaRPr lang="en-US" sz="1400" dirty="0" smtClean="0">
              <a:solidFill>
                <a:srgbClr val="002060"/>
              </a:solidFill>
              <a:latin typeface="Arial" panose="020B0604020202020204" pitchFamily="34" charset="0"/>
              <a:cs typeface="Arial" panose="020B0604020202020204" pitchFamily="34" charset="0"/>
            </a:endParaRPr>
          </a:p>
          <a:p>
            <a:r>
              <a:rPr lang="en-US" sz="1400" b="1" u="sng" dirty="0" smtClean="0">
                <a:solidFill>
                  <a:srgbClr val="FF0000"/>
                </a:solidFill>
                <a:latin typeface="Arial" panose="020B0604020202020204" pitchFamily="34" charset="0"/>
                <a:cs typeface="Arial" panose="020B0604020202020204" pitchFamily="34" charset="0"/>
              </a:rPr>
              <a:t>Services Offerings:</a:t>
            </a:r>
          </a:p>
          <a:p>
            <a:endParaRPr lang="en-US" sz="1400" u="sng" dirty="0">
              <a:solidFill>
                <a:srgbClr val="002060"/>
              </a:solidFill>
              <a:latin typeface="Arial" panose="020B0604020202020204" pitchFamily="34" charset="0"/>
              <a:cs typeface="Arial" panose="020B0604020202020204" pitchFamily="34" charset="0"/>
            </a:endParaRPr>
          </a:p>
          <a:p>
            <a:pPr>
              <a:buFont typeface="Arial" pitchFamily="34" charset="0"/>
              <a:buChar char="•"/>
            </a:pPr>
            <a:r>
              <a:rPr lang="en-US" altLang="en-US" sz="1400" dirty="0">
                <a:solidFill>
                  <a:srgbClr val="002060"/>
                </a:solidFill>
                <a:latin typeface="Arial" panose="020B0604020202020204" pitchFamily="34" charset="0"/>
                <a:cs typeface="Arial" panose="020B0604020202020204" pitchFamily="34" charset="0"/>
              </a:rPr>
              <a:t>Hardware Integration</a:t>
            </a:r>
          </a:p>
          <a:p>
            <a:pPr>
              <a:buFont typeface="Arial" pitchFamily="34" charset="0"/>
              <a:buChar char="•"/>
            </a:pPr>
            <a:r>
              <a:rPr lang="en-US" altLang="en-US" sz="1400" dirty="0">
                <a:solidFill>
                  <a:srgbClr val="002060"/>
                </a:solidFill>
                <a:latin typeface="Arial" panose="020B0604020202020204" pitchFamily="34" charset="0"/>
                <a:cs typeface="Arial" panose="020B0604020202020204" pitchFamily="34" charset="0"/>
              </a:rPr>
              <a:t>Imaging/Software Install</a:t>
            </a:r>
          </a:p>
          <a:p>
            <a:pPr>
              <a:buFont typeface="Arial" pitchFamily="34" charset="0"/>
              <a:buChar char="•"/>
            </a:pPr>
            <a:r>
              <a:rPr lang="en-US" altLang="en-US" sz="1400" dirty="0">
                <a:solidFill>
                  <a:srgbClr val="002060"/>
                </a:solidFill>
                <a:latin typeface="Arial" panose="020B0604020202020204" pitchFamily="34" charset="0"/>
                <a:cs typeface="Arial" panose="020B0604020202020204" pitchFamily="34" charset="0"/>
              </a:rPr>
              <a:t>Asset Tagging/UID</a:t>
            </a:r>
          </a:p>
          <a:p>
            <a:pPr>
              <a:buFont typeface="Arial" pitchFamily="34" charset="0"/>
              <a:buChar char="•"/>
            </a:pPr>
            <a:r>
              <a:rPr lang="en-US" altLang="en-US" sz="1400" dirty="0">
                <a:solidFill>
                  <a:srgbClr val="002060"/>
                </a:solidFill>
                <a:latin typeface="Arial" panose="020B0604020202020204" pitchFamily="34" charset="0"/>
                <a:cs typeface="Arial" panose="020B0604020202020204" pitchFamily="34" charset="0"/>
              </a:rPr>
              <a:t>Bundling/Kitting</a:t>
            </a:r>
          </a:p>
          <a:p>
            <a:pPr>
              <a:buFont typeface="Arial" pitchFamily="34" charset="0"/>
              <a:buChar char="•"/>
            </a:pPr>
            <a:r>
              <a:rPr lang="en-US" altLang="en-US" sz="1400" dirty="0">
                <a:solidFill>
                  <a:srgbClr val="002060"/>
                </a:solidFill>
                <a:latin typeface="Arial" panose="020B0604020202020204" pitchFamily="34" charset="0"/>
                <a:cs typeface="Arial" panose="020B0604020202020204" pitchFamily="34" charset="0"/>
              </a:rPr>
              <a:t>Server/Rack Builds</a:t>
            </a:r>
          </a:p>
          <a:p>
            <a:pPr>
              <a:buFont typeface="Arial" pitchFamily="34" charset="0"/>
              <a:buChar char="•"/>
            </a:pPr>
            <a:r>
              <a:rPr lang="en-US" altLang="en-US" sz="1400" dirty="0" smtClean="0">
                <a:solidFill>
                  <a:srgbClr val="002060"/>
                </a:solidFill>
                <a:latin typeface="Arial" panose="020B0604020202020204" pitchFamily="34" charset="0"/>
                <a:cs typeface="Arial" panose="020B0604020202020204" pitchFamily="34" charset="0"/>
              </a:rPr>
              <a:t>Laser Etching </a:t>
            </a:r>
            <a:endParaRPr lang="en-US" altLang="en-US" sz="1400" dirty="0">
              <a:solidFill>
                <a:srgbClr val="002060"/>
              </a:solidFill>
              <a:latin typeface="Arial" panose="020B0604020202020204" pitchFamily="34" charset="0"/>
              <a:cs typeface="Arial" panose="020B0604020202020204" pitchFamily="34" charset="0"/>
            </a:endParaRPr>
          </a:p>
          <a:p>
            <a:pPr>
              <a:buFont typeface="Arial" pitchFamily="34" charset="0"/>
              <a:buChar char="•"/>
            </a:pPr>
            <a:r>
              <a:rPr lang="en-US" altLang="en-US" sz="1400" dirty="0">
                <a:solidFill>
                  <a:srgbClr val="002060"/>
                </a:solidFill>
                <a:latin typeface="Arial" panose="020B0604020202020204" pitchFamily="34" charset="0"/>
                <a:cs typeface="Arial" panose="020B0604020202020204" pitchFamily="34" charset="0"/>
              </a:rPr>
              <a:t>White Glove Services </a:t>
            </a:r>
          </a:p>
          <a:p>
            <a:endParaRPr lang="en-US" sz="1400" dirty="0"/>
          </a:p>
        </p:txBody>
      </p:sp>
      <p:pic>
        <p:nvPicPr>
          <p:cNvPr id="13" name="Picture 3" descr="C:\Documents and Settings\dougw\My Documents\My Pictures\assembly l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219" y="3395283"/>
            <a:ext cx="2971800" cy="281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217766" y="6275016"/>
            <a:ext cx="4572000" cy="369332"/>
          </a:xfrm>
          <a:prstGeom prst="rect">
            <a:avLst/>
          </a:prstGeom>
        </p:spPr>
        <p:txBody>
          <a:bodyPr>
            <a:spAutoFit/>
          </a:bodyPr>
          <a:lstStyle/>
          <a:p>
            <a:r>
              <a:rPr lang="en-US" dirty="0" smtClean="0">
                <a:hlinkClick r:id="rId5"/>
              </a:rPr>
              <a:t>Fieldservices@synnex.com</a:t>
            </a:r>
            <a:r>
              <a:rPr lang="en-US" dirty="0" smtClean="0"/>
              <a:t>  </a:t>
            </a:r>
            <a:endParaRPr lang="en-US" dirty="0"/>
          </a:p>
        </p:txBody>
      </p:sp>
    </p:spTree>
    <p:extLst>
      <p:ext uri="{BB962C8B-B14F-4D97-AF65-F5344CB8AC3E}">
        <p14:creationId xmlns:p14="http://schemas.microsoft.com/office/powerpoint/2010/main" val="723075246"/>
      </p:ext>
    </p:extLst>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Takeaways</a:t>
            </a:r>
            <a:endParaRPr lang="en-US" dirty="0"/>
          </a:p>
        </p:txBody>
      </p:sp>
      <p:sp>
        <p:nvSpPr>
          <p:cNvPr id="5" name="Rectangle 4"/>
          <p:cNvSpPr/>
          <p:nvPr/>
        </p:nvSpPr>
        <p:spPr>
          <a:xfrm>
            <a:off x="2874865" y="6146078"/>
            <a:ext cx="4572000" cy="369332"/>
          </a:xfrm>
          <a:prstGeom prst="rect">
            <a:avLst/>
          </a:prstGeom>
        </p:spPr>
        <p:txBody>
          <a:bodyPr>
            <a:spAutoFit/>
          </a:bodyPr>
          <a:lstStyle/>
          <a:p>
            <a:r>
              <a:rPr lang="en-US" dirty="0" smtClean="0">
                <a:hlinkClick r:id="rId2"/>
              </a:rPr>
              <a:t>Fieldservices@synnex.com</a:t>
            </a:r>
            <a:r>
              <a:rPr lang="en-US" dirty="0" smtClean="0"/>
              <a:t>  </a:t>
            </a:r>
            <a:endParaRPr lang="en-US" dirty="0"/>
          </a:p>
        </p:txBody>
      </p:sp>
      <p:sp>
        <p:nvSpPr>
          <p:cNvPr id="4" name="TextBox 3"/>
          <p:cNvSpPr txBox="1"/>
          <p:nvPr/>
        </p:nvSpPr>
        <p:spPr>
          <a:xfrm>
            <a:off x="1428750" y="1552719"/>
            <a:ext cx="6286500" cy="3785652"/>
          </a:xfrm>
          <a:prstGeom prst="rect">
            <a:avLst/>
          </a:prstGeom>
          <a:noFill/>
        </p:spPr>
        <p:txBody>
          <a:bodyPr wrap="square" rtlCol="0">
            <a:spAutoFit/>
          </a:bodyPr>
          <a:lstStyle/>
          <a:p>
            <a:pPr marL="685800" indent="-685800">
              <a:buFont typeface="Arial" panose="020B0604020202020204" pitchFamily="34" charset="0"/>
              <a:buChar char="•"/>
            </a:pPr>
            <a:r>
              <a:rPr lang="en-US" sz="4000" dirty="0" smtClean="0"/>
              <a:t>Generate additional revenue</a:t>
            </a:r>
          </a:p>
          <a:p>
            <a:pPr marL="685800" indent="-685800">
              <a:buFont typeface="Arial" panose="020B0604020202020204" pitchFamily="34" charset="0"/>
              <a:buChar char="•"/>
            </a:pPr>
            <a:r>
              <a:rPr lang="en-US" sz="4000" dirty="0" smtClean="0"/>
              <a:t>Expand your sales reach</a:t>
            </a:r>
          </a:p>
          <a:p>
            <a:pPr marL="685800" indent="-685800">
              <a:buFont typeface="Arial" panose="020B0604020202020204" pitchFamily="34" charset="0"/>
              <a:buChar char="•"/>
            </a:pPr>
            <a:r>
              <a:rPr lang="en-US" sz="4000" dirty="0" smtClean="0"/>
              <a:t>Increase margin</a:t>
            </a:r>
          </a:p>
          <a:p>
            <a:pPr marL="685800" indent="-685800">
              <a:buFont typeface="Arial" panose="020B0604020202020204" pitchFamily="34" charset="0"/>
              <a:buChar char="•"/>
            </a:pPr>
            <a:r>
              <a:rPr lang="en-US" sz="4000" dirty="0" smtClean="0"/>
              <a:t>Expand your product and services portfolio</a:t>
            </a:r>
            <a:endParaRPr lang="en-US" sz="4000" dirty="0" smtClean="0"/>
          </a:p>
        </p:txBody>
      </p:sp>
    </p:spTree>
    <p:extLst>
      <p:ext uri="{BB962C8B-B14F-4D97-AF65-F5344CB8AC3E}">
        <p14:creationId xmlns:p14="http://schemas.microsoft.com/office/powerpoint/2010/main" val="1592566038"/>
      </p:ext>
    </p:extLst>
  </p:cSld>
  <p:clrMapOvr>
    <a:masterClrMapping/>
  </p:clrMapOvr>
  <p:transition advClick="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5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21411</TotalTime>
  <Words>394</Words>
  <Application>Microsoft Office PowerPoint</Application>
  <PresentationFormat>On-screen Show (4:3)</PresentationFormat>
  <Paragraphs>95</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Britannic Bold</vt:lpstr>
      <vt:lpstr>Calibri</vt:lpstr>
      <vt:lpstr>Times New Roman</vt:lpstr>
      <vt:lpstr>Office Theme</vt:lpstr>
      <vt:lpstr>PowerPoint Presentation</vt:lpstr>
      <vt:lpstr>Synnex Software Services </vt:lpstr>
      <vt:lpstr>PowerPoint Presentation</vt:lpstr>
      <vt:lpstr>PowerPoint Presentation</vt:lpstr>
      <vt:lpstr>Key Takeaways</vt:lpstr>
    </vt:vector>
  </TitlesOfParts>
  <Company>SYNNEX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Shrum</dc:creator>
  <cp:lastModifiedBy>Marcie Stout</cp:lastModifiedBy>
  <cp:revision>436</cp:revision>
  <cp:lastPrinted>2014-03-04T19:17:37Z</cp:lastPrinted>
  <dcterms:created xsi:type="dcterms:W3CDTF">2011-03-03T18:43:57Z</dcterms:created>
  <dcterms:modified xsi:type="dcterms:W3CDTF">2015-09-28T15:54:58Z</dcterms:modified>
</cp:coreProperties>
</file>